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0" r:id="rId2"/>
    <p:sldId id="370" r:id="rId3"/>
    <p:sldId id="371" r:id="rId4"/>
    <p:sldId id="372" r:id="rId5"/>
    <p:sldId id="373" r:id="rId6"/>
    <p:sldId id="374" r:id="rId7"/>
    <p:sldId id="375" r:id="rId8"/>
    <p:sldId id="332" r:id="rId9"/>
    <p:sldId id="35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a:srgbClr val="FFFF99"/>
    <a:srgbClr val="E6E626"/>
    <a:srgbClr val="F1E37F"/>
    <a:srgbClr val="FFDD9F"/>
    <a:srgbClr val="FFCC66"/>
    <a:srgbClr val="800000"/>
    <a:srgbClr val="864300"/>
    <a:srgbClr val="B45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68" autoAdjust="0"/>
    <p:restoredTop sz="94660"/>
  </p:normalViewPr>
  <p:slideViewPr>
    <p:cSldViewPr snapToGrid="0">
      <p:cViewPr>
        <p:scale>
          <a:sx n="82" d="100"/>
          <a:sy n="82" d="100"/>
        </p:scale>
        <p:origin x="552" y="67"/>
      </p:cViewPr>
      <p:guideLst>
        <p:guide orient="horz" pos="316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523FC4-7C19-4AAB-BA57-848778727442}" type="datetimeFigureOut">
              <a:rPr lang="en-US" smtClean="0"/>
              <a:t>7/7/2021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1E84B-E234-4E58-A854-64545B80921B}" type="slidenum">
              <a:rPr lang="en-US" smtClean="0"/>
              <a:t>‹#›</a:t>
            </a:fld>
            <a:endParaRPr lang="en-US"/>
          </a:p>
        </p:txBody>
      </p:sp>
    </p:spTree>
    <p:extLst>
      <p:ext uri="{BB962C8B-B14F-4D97-AF65-F5344CB8AC3E}">
        <p14:creationId xmlns:p14="http://schemas.microsoft.com/office/powerpoint/2010/main" val="38410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7A6A79-B0C2-4BF5-BB1D-8D1A99DF0E0A}"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cxnSp>
        <p:nvCxnSpPr>
          <p:cNvPr id="7" name="Straight Connector 6"/>
          <p:cNvCxnSpPr/>
          <p:nvPr userDrawn="1"/>
        </p:nvCxnSpPr>
        <p:spPr>
          <a:xfrm>
            <a:off x="0" y="6172200"/>
            <a:ext cx="7132320" cy="0"/>
          </a:xfrm>
          <a:prstGeom prst="line">
            <a:avLst/>
          </a:prstGeom>
          <a:ln w="57150" cap="rnd">
            <a:gradFill>
              <a:gsLst>
                <a:gs pos="0">
                  <a:srgbClr val="F29000"/>
                </a:gs>
                <a:gs pos="100000">
                  <a:srgbClr val="FFCC00"/>
                </a:gs>
              </a:gsLst>
              <a:lin ang="5400000" scaled="0"/>
            </a:gradFill>
          </a:ln>
          <a:effectLst>
            <a:outerShdw blurRad="50800" dist="38100" dir="5400000" algn="t" rotWithShape="0">
              <a:prstClr val="black">
                <a:alpha val="40000"/>
              </a:prstClr>
            </a:outerShdw>
            <a:reflection blurRad="635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217229" y="6400800"/>
            <a:ext cx="1905000" cy="215444"/>
          </a:xfrm>
          <a:prstGeom prst="rect">
            <a:avLst/>
          </a:prstGeom>
          <a:noFill/>
        </p:spPr>
        <p:txBody>
          <a:bodyPr wrap="square" lIns="0" tIns="0" rIns="0" bIns="0" rtlCol="0">
            <a:spAutoFit/>
          </a:bodyPr>
          <a:lstStyle/>
          <a:p>
            <a:r>
              <a:rPr lang="en-US" sz="1400" b="1" dirty="0"/>
              <a:t>The Pulsed Light Experts</a:t>
            </a:r>
          </a:p>
        </p:txBody>
      </p:sp>
      <p:pic>
        <p:nvPicPr>
          <p:cNvPr id="9" name="Picture 2" descr="J:\Engineering\DRAWINGS\REL-DWGS\000 - logo\XENON_2014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32320" y="5906226"/>
            <a:ext cx="1933883"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05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A6A79-B0C2-4BF5-BB1D-8D1A99DF0E0A}"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50DB0-FFD2-4149-9F48-CB83E46B3598}" type="slidenum">
              <a:rPr lang="en-US" smtClean="0"/>
              <a:t>‹#›</a:t>
            </a:fld>
            <a:endParaRPr lang="en-US"/>
          </a:p>
        </p:txBody>
      </p:sp>
      <p:pic>
        <p:nvPicPr>
          <p:cNvPr id="7" name="Picture 2" descr="J:\Engineering\DRAWINGS\REL-DWGS\000 - logo\XENON_2014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8484" y="6160770"/>
            <a:ext cx="966941"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0" y="6297930"/>
            <a:ext cx="8148484" cy="0"/>
          </a:xfrm>
          <a:prstGeom prst="line">
            <a:avLst/>
          </a:prstGeom>
          <a:ln w="57150" cap="rnd">
            <a:gradFill>
              <a:gsLst>
                <a:gs pos="0">
                  <a:srgbClr val="F29000"/>
                </a:gs>
                <a:gs pos="100000">
                  <a:srgbClr val="FFCC00"/>
                </a:gs>
              </a:gsLst>
              <a:lin ang="5400000" scaled="0"/>
            </a:gradFill>
          </a:ln>
          <a:effectLst>
            <a:outerShdw blurRad="50800" dist="38100" dir="5400000" algn="t" rotWithShape="0">
              <a:prstClr val="black">
                <a:alpha val="40000"/>
              </a:prstClr>
            </a:outerShdw>
            <a:reflection blurRad="635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8179440" y="6400800"/>
            <a:ext cx="905027" cy="107722"/>
          </a:xfrm>
          <a:prstGeom prst="rect">
            <a:avLst/>
          </a:prstGeom>
          <a:noFill/>
        </p:spPr>
        <p:txBody>
          <a:bodyPr wrap="square" lIns="0" tIns="0" rIns="0" bIns="0" rtlCol="0" anchor="t" anchorCtr="1">
            <a:spAutoFit/>
          </a:bodyPr>
          <a:lstStyle/>
          <a:p>
            <a:r>
              <a:rPr lang="en-US" sz="700" b="1" dirty="0"/>
              <a:t>The Pulsed Light Experts</a:t>
            </a:r>
          </a:p>
        </p:txBody>
      </p:sp>
    </p:spTree>
    <p:extLst>
      <p:ext uri="{BB962C8B-B14F-4D97-AF65-F5344CB8AC3E}">
        <p14:creationId xmlns:p14="http://schemas.microsoft.com/office/powerpoint/2010/main" val="244000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A6A79-B0C2-4BF5-BB1D-8D1A99DF0E0A}"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50DB0-FFD2-4149-9F48-CB83E46B3598}" type="slidenum">
              <a:rPr lang="en-US" smtClean="0"/>
              <a:t>‹#›</a:t>
            </a:fld>
            <a:endParaRPr lang="en-US"/>
          </a:p>
        </p:txBody>
      </p:sp>
      <p:pic>
        <p:nvPicPr>
          <p:cNvPr id="8" name="Picture 2" descr="J:\Engineering\DRAWINGS\REL-DWGS\000 - logo\XENON_2014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8484" y="6160770"/>
            <a:ext cx="966941"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0" y="6297930"/>
            <a:ext cx="8148484" cy="0"/>
          </a:xfrm>
          <a:prstGeom prst="line">
            <a:avLst/>
          </a:prstGeom>
          <a:ln w="57150" cap="rnd">
            <a:gradFill>
              <a:gsLst>
                <a:gs pos="0">
                  <a:srgbClr val="F29000"/>
                </a:gs>
                <a:gs pos="100000">
                  <a:srgbClr val="FFCC00"/>
                </a:gs>
              </a:gsLst>
              <a:lin ang="5400000" scaled="0"/>
            </a:gradFill>
          </a:ln>
          <a:effectLst>
            <a:outerShdw blurRad="50800" dist="38100" dir="5400000" algn="t" rotWithShape="0">
              <a:prstClr val="black">
                <a:alpha val="40000"/>
              </a:prstClr>
            </a:outerShdw>
            <a:reflection blurRad="635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179440" y="6400800"/>
            <a:ext cx="905027" cy="107722"/>
          </a:xfrm>
          <a:prstGeom prst="rect">
            <a:avLst/>
          </a:prstGeom>
          <a:noFill/>
        </p:spPr>
        <p:txBody>
          <a:bodyPr wrap="square" lIns="0" tIns="0" rIns="0" bIns="0" rtlCol="0" anchor="t" anchorCtr="1">
            <a:spAutoFit/>
          </a:bodyPr>
          <a:lstStyle/>
          <a:p>
            <a:r>
              <a:rPr lang="en-US" sz="700" b="1" dirty="0"/>
              <a:t>The Pulsed Light Experts</a:t>
            </a:r>
          </a:p>
        </p:txBody>
      </p:sp>
    </p:spTree>
    <p:extLst>
      <p:ext uri="{BB962C8B-B14F-4D97-AF65-F5344CB8AC3E}">
        <p14:creationId xmlns:p14="http://schemas.microsoft.com/office/powerpoint/2010/main" val="302439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A6A79-B0C2-4BF5-BB1D-8D1A99DF0E0A}"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50DB0-FFD2-4149-9F48-CB83E46B3598}" type="slidenum">
              <a:rPr lang="en-US" smtClean="0"/>
              <a:t>‹#›</a:t>
            </a:fld>
            <a:endParaRPr lang="en-US"/>
          </a:p>
        </p:txBody>
      </p:sp>
      <p:pic>
        <p:nvPicPr>
          <p:cNvPr id="10" name="Picture 2" descr="J:\Engineering\DRAWINGS\REL-DWGS\000 - logo\XENON_2014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8484" y="6160770"/>
            <a:ext cx="966941"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297930"/>
            <a:ext cx="8148484" cy="0"/>
          </a:xfrm>
          <a:prstGeom prst="line">
            <a:avLst/>
          </a:prstGeom>
          <a:ln w="57150" cap="rnd">
            <a:gradFill>
              <a:gsLst>
                <a:gs pos="0">
                  <a:srgbClr val="F29000"/>
                </a:gs>
                <a:gs pos="100000">
                  <a:srgbClr val="FFCC00"/>
                </a:gs>
              </a:gsLst>
              <a:lin ang="5400000" scaled="0"/>
            </a:gradFill>
          </a:ln>
          <a:effectLst>
            <a:outerShdw blurRad="50800" dist="38100" dir="5400000" algn="t" rotWithShape="0">
              <a:prstClr val="black">
                <a:alpha val="40000"/>
              </a:prstClr>
            </a:outerShdw>
            <a:reflection blurRad="635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179440" y="6400800"/>
            <a:ext cx="905027" cy="107722"/>
          </a:xfrm>
          <a:prstGeom prst="rect">
            <a:avLst/>
          </a:prstGeom>
          <a:noFill/>
        </p:spPr>
        <p:txBody>
          <a:bodyPr wrap="square" lIns="0" tIns="0" rIns="0" bIns="0" rtlCol="0" anchor="t" anchorCtr="1">
            <a:spAutoFit/>
          </a:bodyPr>
          <a:lstStyle/>
          <a:p>
            <a:r>
              <a:rPr lang="en-US" sz="700" b="1" dirty="0"/>
              <a:t>The Pulsed Light Experts</a:t>
            </a:r>
          </a:p>
        </p:txBody>
      </p:sp>
    </p:spTree>
    <p:extLst>
      <p:ext uri="{BB962C8B-B14F-4D97-AF65-F5344CB8AC3E}">
        <p14:creationId xmlns:p14="http://schemas.microsoft.com/office/powerpoint/2010/main" val="141473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A6A79-B0C2-4BF5-BB1D-8D1A99DF0E0A}"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50DB0-FFD2-4149-9F48-CB83E46B3598}" type="slidenum">
              <a:rPr lang="en-US" smtClean="0"/>
              <a:t>‹#›</a:t>
            </a:fld>
            <a:endParaRPr lang="en-US"/>
          </a:p>
        </p:txBody>
      </p:sp>
      <p:pic>
        <p:nvPicPr>
          <p:cNvPr id="6" name="Picture 2" descr="J:\Engineering\DRAWINGS\REL-DWGS\000 - logo\XENON_2014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8484" y="6160770"/>
            <a:ext cx="966941"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6297930"/>
            <a:ext cx="8077200" cy="0"/>
          </a:xfrm>
          <a:prstGeom prst="line">
            <a:avLst/>
          </a:prstGeom>
          <a:ln w="57150" cap="rnd">
            <a:gradFill>
              <a:gsLst>
                <a:gs pos="0">
                  <a:srgbClr val="F29000"/>
                </a:gs>
                <a:gs pos="100000">
                  <a:srgbClr val="FFCC00"/>
                </a:gs>
              </a:gsLst>
              <a:lin ang="5400000" scaled="0"/>
            </a:gradFill>
          </a:ln>
          <a:effectLst>
            <a:outerShdw blurRad="50800" dist="38100" dir="5400000" algn="t" rotWithShape="0">
              <a:prstClr val="black">
                <a:alpha val="40000"/>
              </a:prstClr>
            </a:outerShdw>
            <a:reflection blurRad="635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179440" y="6400800"/>
            <a:ext cx="905027" cy="107722"/>
          </a:xfrm>
          <a:prstGeom prst="rect">
            <a:avLst/>
          </a:prstGeom>
          <a:noFill/>
        </p:spPr>
        <p:txBody>
          <a:bodyPr wrap="square" lIns="0" tIns="0" rIns="0" bIns="0" rtlCol="0" anchor="t" anchorCtr="1">
            <a:spAutoFit/>
          </a:bodyPr>
          <a:lstStyle/>
          <a:p>
            <a:r>
              <a:rPr lang="en-US" sz="700" b="1" dirty="0"/>
              <a:t>The Pulsed Light Experts</a:t>
            </a:r>
          </a:p>
        </p:txBody>
      </p:sp>
    </p:spTree>
    <p:extLst>
      <p:ext uri="{BB962C8B-B14F-4D97-AF65-F5344CB8AC3E}">
        <p14:creationId xmlns:p14="http://schemas.microsoft.com/office/powerpoint/2010/main" val="1698528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5400"/>
            <a:ext cx="9144000" cy="1295400"/>
          </a:xfrm>
          <a:prstGeom prst="rect">
            <a:avLst/>
          </a:prstGeom>
          <a:gradFill flip="none" rotWithShape="1">
            <a:gsLst>
              <a:gs pos="50000">
                <a:srgbClr val="3BB0FF"/>
              </a:gs>
              <a:gs pos="100000">
                <a:srgbClr val="0066CC"/>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381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3000" y="6475730"/>
            <a:ext cx="1463040" cy="244475"/>
          </a:xfrm>
          <a:prstGeom prst="rect">
            <a:avLst/>
          </a:prstGeom>
        </p:spPr>
        <p:txBody>
          <a:bodyPr vert="horz" lIns="91440" tIns="45720" rIns="91440" bIns="45720" rtlCol="0" anchor="ctr"/>
          <a:lstStyle>
            <a:lvl1pPr algn="l">
              <a:defRPr sz="1200">
                <a:solidFill>
                  <a:schemeClr val="tx1">
                    <a:tint val="75000"/>
                  </a:schemeClr>
                </a:solidFill>
              </a:defRPr>
            </a:lvl1pPr>
          </a:lstStyle>
          <a:p>
            <a:fld id="{347A6A79-B0C2-4BF5-BB1D-8D1A99DF0E0A}" type="datetimeFigureOut">
              <a:rPr lang="en-US" smtClean="0"/>
              <a:t>7/7/2021</a:t>
            </a:fld>
            <a:endParaRPr lang="en-US"/>
          </a:p>
        </p:txBody>
      </p:sp>
      <p:sp>
        <p:nvSpPr>
          <p:cNvPr id="5" name="Footer Placeholder 4"/>
          <p:cNvSpPr>
            <a:spLocks noGrp="1"/>
          </p:cNvSpPr>
          <p:nvPr>
            <p:ph type="ftr" sz="quarter" idx="3"/>
          </p:nvPr>
        </p:nvSpPr>
        <p:spPr>
          <a:xfrm>
            <a:off x="3124200" y="6477000"/>
            <a:ext cx="2895600" cy="2444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77000"/>
            <a:ext cx="1463040" cy="244475"/>
          </a:xfrm>
          <a:prstGeom prst="rect">
            <a:avLst/>
          </a:prstGeom>
        </p:spPr>
        <p:txBody>
          <a:bodyPr vert="horz" lIns="91440" tIns="45720" rIns="91440" bIns="45720" rtlCol="0" anchor="ctr"/>
          <a:lstStyle>
            <a:lvl1pPr algn="r">
              <a:defRPr sz="1200">
                <a:solidFill>
                  <a:schemeClr val="tx1">
                    <a:tint val="75000"/>
                  </a:schemeClr>
                </a:solidFill>
              </a:defRPr>
            </a:lvl1pPr>
          </a:lstStyle>
          <a:p>
            <a:fld id="{42C50DB0-FFD2-4149-9F48-CB83E46B3598}" type="slidenum">
              <a:rPr lang="en-US" smtClean="0"/>
              <a:t>‹#›</a:t>
            </a:fld>
            <a:endParaRPr lang="en-US"/>
          </a:p>
        </p:txBody>
      </p:sp>
      <p:cxnSp>
        <p:nvCxnSpPr>
          <p:cNvPr id="8" name="Straight Connector 7"/>
          <p:cNvCxnSpPr/>
          <p:nvPr userDrawn="1"/>
        </p:nvCxnSpPr>
        <p:spPr>
          <a:xfrm>
            <a:off x="0" y="1270000"/>
            <a:ext cx="9144000" cy="1"/>
          </a:xfrm>
          <a:prstGeom prst="line">
            <a:avLst/>
          </a:prstGeom>
          <a:ln w="57150" cap="rnd">
            <a:gradFill>
              <a:gsLst>
                <a:gs pos="0">
                  <a:srgbClr val="F29000"/>
                </a:gs>
                <a:gs pos="100000">
                  <a:srgbClr val="FFCC00"/>
                </a:gs>
              </a:gsLst>
              <a:lin ang="5400000" scaled="0"/>
            </a:gradFill>
          </a:ln>
          <a:effectLst>
            <a:outerShdw blurRad="50800" dist="38100" dir="5400000" algn="t" rotWithShape="0">
              <a:prstClr val="black">
                <a:alpha val="40000"/>
              </a:prstClr>
            </a:outerShdw>
            <a:reflection blurRad="6350" endPos="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576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285" y="2623911"/>
            <a:ext cx="7772400" cy="1470025"/>
          </a:xfrm>
        </p:spPr>
        <p:txBody>
          <a:bodyPr/>
          <a:lstStyle/>
          <a:p>
            <a:r>
              <a:rPr lang="en-US" b="1" dirty="0">
                <a:cs typeface="Calibri"/>
              </a:rPr>
              <a:t>Pulsed Light Treatment For Extended Shelf Life</a:t>
            </a:r>
            <a:endParaRPr lang="en-US" b="1" dirty="0"/>
          </a:p>
        </p:txBody>
      </p:sp>
    </p:spTree>
    <p:extLst>
      <p:ext uri="{BB962C8B-B14F-4D97-AF65-F5344CB8AC3E}">
        <p14:creationId xmlns:p14="http://schemas.microsoft.com/office/powerpoint/2010/main" val="1627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BDC4-0777-425D-8EC5-917802349720}"/>
              </a:ext>
            </a:extLst>
          </p:cNvPr>
          <p:cNvSpPr>
            <a:spLocks noGrp="1"/>
          </p:cNvSpPr>
          <p:nvPr>
            <p:ph type="title"/>
          </p:nvPr>
        </p:nvSpPr>
        <p:spPr/>
        <p:txBody>
          <a:bodyPr/>
          <a:lstStyle/>
          <a:p>
            <a:r>
              <a:rPr lang="en-US" dirty="0"/>
              <a:t>Why Pulsed Light?</a:t>
            </a:r>
          </a:p>
        </p:txBody>
      </p:sp>
      <p:sp>
        <p:nvSpPr>
          <p:cNvPr id="3" name="Content Placeholder 2">
            <a:extLst>
              <a:ext uri="{FF2B5EF4-FFF2-40B4-BE49-F238E27FC236}">
                <a16:creationId xmlns:a16="http://schemas.microsoft.com/office/drawing/2014/main" id="{419D36F6-5A6C-4AB4-A1F2-69C562A2DAF5}"/>
              </a:ext>
            </a:extLst>
          </p:cNvPr>
          <p:cNvSpPr>
            <a:spLocks noGrp="1"/>
          </p:cNvSpPr>
          <p:nvPr>
            <p:ph idx="1"/>
          </p:nvPr>
        </p:nvSpPr>
        <p:spPr/>
        <p:txBody>
          <a:bodyPr>
            <a:normAutofit fontScale="62500" lnSpcReduction="20000"/>
          </a:bodyPr>
          <a:lstStyle/>
          <a:p>
            <a:pPr eaLnBrk="1" hangingPunct="1">
              <a:spcBef>
                <a:spcPct val="0"/>
              </a:spcBef>
              <a:buClrTx/>
            </a:pPr>
            <a:r>
              <a:rPr lang="en-US" altLang="en-US" sz="3200" dirty="0">
                <a:latin typeface="+mj-lt"/>
              </a:rPr>
              <a:t>All microorganisms, with the exception of Mad Cow Disease, contain DNA. Therefore, a technology that destroys DNA will provide an effective means of sanitization, decontamination and sterilization. </a:t>
            </a:r>
          </a:p>
          <a:p>
            <a:pPr eaLnBrk="1" hangingPunct="1">
              <a:spcBef>
                <a:spcPct val="0"/>
              </a:spcBef>
              <a:buClrTx/>
            </a:pPr>
            <a:endParaRPr lang="en-US" altLang="en-US" sz="3200" dirty="0">
              <a:latin typeface="+mj-lt"/>
            </a:endParaRPr>
          </a:p>
          <a:p>
            <a:pPr eaLnBrk="1" hangingPunct="1">
              <a:spcBef>
                <a:spcPct val="0"/>
              </a:spcBef>
              <a:buClrTx/>
            </a:pPr>
            <a:r>
              <a:rPr lang="en-US" altLang="en-US" sz="3200" dirty="0">
                <a:latin typeface="+mj-lt"/>
              </a:rPr>
              <a:t>Because high peak power pulsed UV light kills DNA and inactivates </a:t>
            </a:r>
            <a:r>
              <a:rPr lang="en-US" altLang="en-US" sz="3200" i="1" dirty="0">
                <a:latin typeface="+mj-lt"/>
              </a:rPr>
              <a:t>all</a:t>
            </a:r>
            <a:r>
              <a:rPr lang="en-US" altLang="en-US" sz="3200" dirty="0">
                <a:latin typeface="+mj-lt"/>
              </a:rPr>
              <a:t> types of microorganisms, including fungal yeasts and molds, bacteria, </a:t>
            </a:r>
            <a:r>
              <a:rPr lang="en-US" altLang="en-US" sz="3200" dirty="0" err="1">
                <a:latin typeface="+mj-lt"/>
              </a:rPr>
              <a:t>rickettsiae</a:t>
            </a:r>
            <a:r>
              <a:rPr lang="en-US" altLang="en-US" sz="3200" dirty="0">
                <a:latin typeface="+mj-lt"/>
              </a:rPr>
              <a:t>, mycoplasma, and viruses, it is classified as a sterilization agent. </a:t>
            </a:r>
          </a:p>
          <a:p>
            <a:pPr eaLnBrk="1" hangingPunct="1">
              <a:spcBef>
                <a:spcPct val="0"/>
              </a:spcBef>
              <a:buClrTx/>
            </a:pPr>
            <a:endParaRPr lang="en-US" altLang="en-US" sz="3200" dirty="0">
              <a:latin typeface="+mj-lt"/>
            </a:endParaRPr>
          </a:p>
          <a:p>
            <a:pPr eaLnBrk="1" hangingPunct="1">
              <a:spcBef>
                <a:spcPct val="0"/>
              </a:spcBef>
              <a:buClrTx/>
            </a:pPr>
            <a:r>
              <a:rPr lang="en-US" altLang="en-US" sz="3200" dirty="0">
                <a:latin typeface="+mj-lt"/>
              </a:rPr>
              <a:t>It can be used in all applications that currently utilize continuous wave UV mercury vapor arc lamps with minimum energy consumption.</a:t>
            </a:r>
          </a:p>
          <a:p>
            <a:pPr eaLnBrk="1" hangingPunct="1">
              <a:spcBef>
                <a:spcPct val="0"/>
              </a:spcBef>
              <a:buClrTx/>
            </a:pPr>
            <a:endParaRPr lang="en-US" altLang="en-US" sz="3200" dirty="0">
              <a:latin typeface="+mj-lt"/>
            </a:endParaRPr>
          </a:p>
          <a:p>
            <a:pPr eaLnBrk="1" hangingPunct="1">
              <a:spcBef>
                <a:spcPct val="0"/>
              </a:spcBef>
              <a:buClrTx/>
            </a:pPr>
            <a:r>
              <a:rPr lang="en-US" dirty="0">
                <a:latin typeface="+mj-lt"/>
              </a:rPr>
              <a:t>It is environmentally friendly and FDA approved, which fits easily into almost any process due to his small footprint. There is no heat generated during the sterilization, so no condensation, or modification of the sensorial features of the product. </a:t>
            </a:r>
          </a:p>
        </p:txBody>
      </p:sp>
    </p:spTree>
    <p:extLst>
      <p:ext uri="{BB962C8B-B14F-4D97-AF65-F5344CB8AC3E}">
        <p14:creationId xmlns:p14="http://schemas.microsoft.com/office/powerpoint/2010/main" val="170800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F451-9FC5-45E3-A4DA-48A7CFF3B44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2245093-6EC5-465B-A229-034FBAB614FB}"/>
              </a:ext>
            </a:extLst>
          </p:cNvPr>
          <p:cNvSpPr>
            <a:spLocks noGrp="1"/>
          </p:cNvSpPr>
          <p:nvPr>
            <p:ph idx="1"/>
          </p:nvPr>
        </p:nvSpPr>
        <p:spPr>
          <a:xfrm>
            <a:off x="457200" y="2010748"/>
            <a:ext cx="8229600" cy="4044820"/>
          </a:xfrm>
        </p:spPr>
        <p:txBody>
          <a:bodyPr>
            <a:normAutofit/>
          </a:bodyPr>
          <a:lstStyle/>
          <a:p>
            <a:r>
              <a:rPr lang="en-US" sz="2500" dirty="0"/>
              <a:t>Trials were run with Arnold’s Multigrain bread from Greenwich Bakery.  </a:t>
            </a:r>
          </a:p>
          <a:p>
            <a:r>
              <a:rPr lang="en-US" sz="2500" dirty="0"/>
              <a:t>Mold growth was negative for bread wrapped or unwrapped at 5 ft/min speed at 3 pulses per second.  </a:t>
            </a:r>
          </a:p>
          <a:p>
            <a:r>
              <a:rPr lang="en-US" sz="2500" dirty="0"/>
              <a:t>Bread was flipped to treat the whole surface. </a:t>
            </a:r>
          </a:p>
          <a:p>
            <a:r>
              <a:rPr lang="en-US" sz="2500" dirty="0"/>
              <a:t>Two repetitions were run for each test.</a:t>
            </a:r>
          </a:p>
        </p:txBody>
      </p:sp>
    </p:spTree>
    <p:extLst>
      <p:ext uri="{BB962C8B-B14F-4D97-AF65-F5344CB8AC3E}">
        <p14:creationId xmlns:p14="http://schemas.microsoft.com/office/powerpoint/2010/main" val="2610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EAFD-C7B8-4507-B43D-D8DE339C82F8}"/>
              </a:ext>
            </a:extLst>
          </p:cNvPr>
          <p:cNvSpPr>
            <a:spLocks noGrp="1"/>
          </p:cNvSpPr>
          <p:nvPr>
            <p:ph type="title"/>
          </p:nvPr>
        </p:nvSpPr>
        <p:spPr>
          <a:xfrm>
            <a:off x="457200" y="23812"/>
            <a:ext cx="8229600" cy="1143000"/>
          </a:xfrm>
        </p:spPr>
        <p:txBody>
          <a:bodyPr anchor="ctr">
            <a:normAutofit/>
          </a:bodyPr>
          <a:lstStyle/>
          <a:p>
            <a:r>
              <a:rPr lang="en-US" dirty="0"/>
              <a:t>Trial Results</a:t>
            </a:r>
          </a:p>
        </p:txBody>
      </p:sp>
      <p:pic>
        <p:nvPicPr>
          <p:cNvPr id="4" name="Content Placeholder 3">
            <a:extLst>
              <a:ext uri="{FF2B5EF4-FFF2-40B4-BE49-F238E27FC236}">
                <a16:creationId xmlns:a16="http://schemas.microsoft.com/office/drawing/2014/main" id="{D393BBD7-9B52-479F-BCDF-57E4DBAC916E}"/>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114391"/>
            <a:ext cx="8229600" cy="3497581"/>
          </a:xfrm>
          <a:prstGeom prst="rect">
            <a:avLst/>
          </a:prstGeom>
          <a:noFill/>
        </p:spPr>
      </p:pic>
    </p:spTree>
    <p:extLst>
      <p:ext uri="{BB962C8B-B14F-4D97-AF65-F5344CB8AC3E}">
        <p14:creationId xmlns:p14="http://schemas.microsoft.com/office/powerpoint/2010/main" val="8063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DBAB-B247-4BDF-B0F0-E35FAFB951C5}"/>
              </a:ext>
            </a:extLst>
          </p:cNvPr>
          <p:cNvSpPr>
            <a:spLocks noGrp="1"/>
          </p:cNvSpPr>
          <p:nvPr>
            <p:ph type="title"/>
          </p:nvPr>
        </p:nvSpPr>
        <p:spPr>
          <a:xfrm>
            <a:off x="457200" y="23812"/>
            <a:ext cx="8229600" cy="1143000"/>
          </a:xfrm>
        </p:spPr>
        <p:txBody>
          <a:bodyPr anchor="ctr">
            <a:normAutofit/>
          </a:bodyPr>
          <a:lstStyle/>
          <a:p>
            <a:r>
              <a:rPr lang="en-US" dirty="0"/>
              <a:t>Trial Images</a:t>
            </a:r>
          </a:p>
        </p:txBody>
      </p:sp>
      <p:sp>
        <p:nvSpPr>
          <p:cNvPr id="10" name="Text Placeholder 2">
            <a:extLst>
              <a:ext uri="{FF2B5EF4-FFF2-40B4-BE49-F238E27FC236}">
                <a16:creationId xmlns:a16="http://schemas.microsoft.com/office/drawing/2014/main" id="{E0723A1B-C12B-4D81-9A20-90E0A99A8F41}"/>
              </a:ext>
            </a:extLst>
          </p:cNvPr>
          <p:cNvSpPr>
            <a:spLocks noGrp="1"/>
          </p:cNvSpPr>
          <p:nvPr>
            <p:ph type="body" idx="1"/>
          </p:nvPr>
        </p:nvSpPr>
        <p:spPr>
          <a:xfrm>
            <a:off x="718457" y="1436914"/>
            <a:ext cx="1986289" cy="737961"/>
          </a:xfrm>
        </p:spPr>
        <p:txBody>
          <a:bodyPr>
            <a:noAutofit/>
          </a:bodyPr>
          <a:lstStyle/>
          <a:p>
            <a:r>
              <a:rPr lang="en-US" sz="1600" dirty="0"/>
              <a:t>Exposed in the Wrap- Flipped Both Sides at 10 ft/min (Day 29)</a:t>
            </a:r>
          </a:p>
        </p:txBody>
      </p:sp>
      <p:pic>
        <p:nvPicPr>
          <p:cNvPr id="5" name="Picture 4" descr="A picture containing wrapped, cloth, snack food&#10;&#10;Description automatically generated">
            <a:extLst>
              <a:ext uri="{FF2B5EF4-FFF2-40B4-BE49-F238E27FC236}">
                <a16:creationId xmlns:a16="http://schemas.microsoft.com/office/drawing/2014/main" id="{6E76EEBD-434F-49DF-9C93-D3D95A951C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31033" y="3192332"/>
            <a:ext cx="3951288" cy="1916374"/>
          </a:xfrm>
          <a:prstGeom prst="rect">
            <a:avLst/>
          </a:prstGeom>
          <a:noFill/>
        </p:spPr>
      </p:pic>
      <p:sp>
        <p:nvSpPr>
          <p:cNvPr id="12" name="Text Placeholder 4">
            <a:extLst>
              <a:ext uri="{FF2B5EF4-FFF2-40B4-BE49-F238E27FC236}">
                <a16:creationId xmlns:a16="http://schemas.microsoft.com/office/drawing/2014/main" id="{3F4A09D6-B72C-406F-9316-32479A3EBEA5}"/>
              </a:ext>
            </a:extLst>
          </p:cNvPr>
          <p:cNvSpPr>
            <a:spLocks noGrp="1"/>
          </p:cNvSpPr>
          <p:nvPr>
            <p:ph type="body" sz="quarter" idx="3"/>
          </p:nvPr>
        </p:nvSpPr>
        <p:spPr>
          <a:xfrm>
            <a:off x="3428185" y="1486013"/>
            <a:ext cx="2208934" cy="639762"/>
          </a:xfrm>
        </p:spPr>
        <p:txBody>
          <a:bodyPr>
            <a:noAutofit/>
          </a:bodyPr>
          <a:lstStyle/>
          <a:p>
            <a:r>
              <a:rPr lang="en-US" sz="1600" dirty="0"/>
              <a:t>Exposed Outside of Bag-Flipped Both Sides at 10 ft/min (Day 18)</a:t>
            </a:r>
          </a:p>
        </p:txBody>
      </p:sp>
      <p:pic>
        <p:nvPicPr>
          <p:cNvPr id="9" name="Picture 8">
            <a:extLst>
              <a:ext uri="{FF2B5EF4-FFF2-40B4-BE49-F238E27FC236}">
                <a16:creationId xmlns:a16="http://schemas.microsoft.com/office/drawing/2014/main" id="{D06E26A8-A996-4D2F-9BDC-3708624C7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96896" y="3135948"/>
            <a:ext cx="3950208" cy="2028062"/>
          </a:xfrm>
          <a:prstGeom prst="rect">
            <a:avLst/>
          </a:prstGeom>
        </p:spPr>
      </p:pic>
      <p:sp>
        <p:nvSpPr>
          <p:cNvPr id="13" name="Text Placeholder 4">
            <a:extLst>
              <a:ext uri="{FF2B5EF4-FFF2-40B4-BE49-F238E27FC236}">
                <a16:creationId xmlns:a16="http://schemas.microsoft.com/office/drawing/2014/main" id="{2F38A4F0-4AA0-4658-A5B4-8F83E4EECB21}"/>
              </a:ext>
            </a:extLst>
          </p:cNvPr>
          <p:cNvSpPr txBox="1">
            <a:spLocks/>
          </p:cNvSpPr>
          <p:nvPr/>
        </p:nvSpPr>
        <p:spPr>
          <a:xfrm>
            <a:off x="6310328" y="1535113"/>
            <a:ext cx="2208934" cy="639762"/>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1600" dirty="0"/>
              <a:t>Control (Day 18)</a:t>
            </a:r>
          </a:p>
        </p:txBody>
      </p:sp>
      <p:pic>
        <p:nvPicPr>
          <p:cNvPr id="14" name="Picture 13">
            <a:extLst>
              <a:ext uri="{FF2B5EF4-FFF2-40B4-BE49-F238E27FC236}">
                <a16:creationId xmlns:a16="http://schemas.microsoft.com/office/drawing/2014/main" id="{C8E27B97-7E0B-47FA-8D6B-DF15633C5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35532" y="3189859"/>
            <a:ext cx="3950208" cy="1920240"/>
          </a:xfrm>
          <a:prstGeom prst="rect">
            <a:avLst/>
          </a:prstGeom>
        </p:spPr>
      </p:pic>
    </p:spTree>
    <p:extLst>
      <p:ext uri="{BB962C8B-B14F-4D97-AF65-F5344CB8AC3E}">
        <p14:creationId xmlns:p14="http://schemas.microsoft.com/office/powerpoint/2010/main" val="250631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E69C-3989-4E35-804D-C79597B9A411}"/>
              </a:ext>
            </a:extLst>
          </p:cNvPr>
          <p:cNvSpPr>
            <a:spLocks noGrp="1"/>
          </p:cNvSpPr>
          <p:nvPr>
            <p:ph type="title"/>
          </p:nvPr>
        </p:nvSpPr>
        <p:spPr/>
        <p:txBody>
          <a:bodyPr/>
          <a:lstStyle/>
          <a:p>
            <a:r>
              <a:rPr lang="en-US" dirty="0"/>
              <a:t>Trial Images</a:t>
            </a:r>
          </a:p>
        </p:txBody>
      </p:sp>
      <p:sp>
        <p:nvSpPr>
          <p:cNvPr id="3" name="Text Placeholder 2">
            <a:extLst>
              <a:ext uri="{FF2B5EF4-FFF2-40B4-BE49-F238E27FC236}">
                <a16:creationId xmlns:a16="http://schemas.microsoft.com/office/drawing/2014/main" id="{7B473CF3-B9BB-4F09-83F5-1EC2F5A3EC9C}"/>
              </a:ext>
            </a:extLst>
          </p:cNvPr>
          <p:cNvSpPr>
            <a:spLocks noGrp="1"/>
          </p:cNvSpPr>
          <p:nvPr>
            <p:ph type="body" idx="1"/>
          </p:nvPr>
        </p:nvSpPr>
        <p:spPr>
          <a:xfrm>
            <a:off x="746789" y="1333758"/>
            <a:ext cx="1984248" cy="735726"/>
          </a:xfrm>
        </p:spPr>
        <p:txBody>
          <a:bodyPr>
            <a:normAutofit fontScale="62500" lnSpcReduction="20000"/>
          </a:bodyPr>
          <a:lstStyle/>
          <a:p>
            <a:r>
              <a:rPr lang="en-US" sz="2400" dirty="0"/>
              <a:t>Exposed in the Wrap- Flipped Both Sides at 5 ft/min (Day 29)</a:t>
            </a:r>
          </a:p>
        </p:txBody>
      </p:sp>
      <p:sp>
        <p:nvSpPr>
          <p:cNvPr id="5" name="Text Placeholder 4">
            <a:extLst>
              <a:ext uri="{FF2B5EF4-FFF2-40B4-BE49-F238E27FC236}">
                <a16:creationId xmlns:a16="http://schemas.microsoft.com/office/drawing/2014/main" id="{6EF66B19-5AE6-4C61-8B20-0B5F7428E324}"/>
              </a:ext>
            </a:extLst>
          </p:cNvPr>
          <p:cNvSpPr>
            <a:spLocks noGrp="1"/>
          </p:cNvSpPr>
          <p:nvPr>
            <p:ph type="body" sz="quarter" idx="3"/>
          </p:nvPr>
        </p:nvSpPr>
        <p:spPr>
          <a:xfrm>
            <a:off x="6139528" y="1440835"/>
            <a:ext cx="2212848" cy="639762"/>
          </a:xfrm>
        </p:spPr>
        <p:txBody>
          <a:bodyPr>
            <a:normAutofit fontScale="62500" lnSpcReduction="20000"/>
          </a:bodyPr>
          <a:lstStyle/>
          <a:p>
            <a:r>
              <a:rPr lang="en-US" sz="2400" dirty="0"/>
              <a:t>Control (Day 18)</a:t>
            </a:r>
          </a:p>
          <a:p>
            <a:endParaRPr lang="en-US" dirty="0"/>
          </a:p>
        </p:txBody>
      </p:sp>
      <p:sp>
        <p:nvSpPr>
          <p:cNvPr id="7" name="Text Placeholder 2">
            <a:extLst>
              <a:ext uri="{FF2B5EF4-FFF2-40B4-BE49-F238E27FC236}">
                <a16:creationId xmlns:a16="http://schemas.microsoft.com/office/drawing/2014/main" id="{3A272224-98EA-4835-A2A3-6DA9551AFFAE}"/>
              </a:ext>
            </a:extLst>
          </p:cNvPr>
          <p:cNvSpPr txBox="1">
            <a:spLocks/>
          </p:cNvSpPr>
          <p:nvPr/>
        </p:nvSpPr>
        <p:spPr>
          <a:xfrm>
            <a:off x="3344838" y="1488396"/>
            <a:ext cx="2212848" cy="64008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1500" dirty="0"/>
              <a:t>Exposed in the Wrap- Flipped Both Sides at 5 ft/min (Day 29)</a:t>
            </a:r>
          </a:p>
        </p:txBody>
      </p:sp>
      <p:pic>
        <p:nvPicPr>
          <p:cNvPr id="13" name="Content Placeholder 12" descr="A picture containing indoor, bag, plastic, wrapped&#10;&#10;Description automatically generated">
            <a:extLst>
              <a:ext uri="{FF2B5EF4-FFF2-40B4-BE49-F238E27FC236}">
                <a16:creationId xmlns:a16="http://schemas.microsoft.com/office/drawing/2014/main" id="{A38EF224-88A1-47DD-A958-D1D2AB26C97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5162153" y="3143738"/>
            <a:ext cx="3951288" cy="1920765"/>
          </a:xfrm>
        </p:spPr>
      </p:pic>
      <p:pic>
        <p:nvPicPr>
          <p:cNvPr id="15" name="Picture 14" descr="A picture containing indoor&#10;&#10;Description automatically generated">
            <a:extLst>
              <a:ext uri="{FF2B5EF4-FFF2-40B4-BE49-F238E27FC236}">
                <a16:creationId xmlns:a16="http://schemas.microsoft.com/office/drawing/2014/main" id="{AB7DD7F8-403F-4313-B7D9-A5AC489EB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8363" y="3143460"/>
            <a:ext cx="3950208" cy="1920240"/>
          </a:xfrm>
          <a:prstGeom prst="rect">
            <a:avLst/>
          </a:prstGeom>
        </p:spPr>
      </p:pic>
      <p:pic>
        <p:nvPicPr>
          <p:cNvPr id="17" name="Picture 16" descr="A picture containing indoor&#10;&#10;Description automatically generated">
            <a:extLst>
              <a:ext uri="{FF2B5EF4-FFF2-40B4-BE49-F238E27FC236}">
                <a16:creationId xmlns:a16="http://schemas.microsoft.com/office/drawing/2014/main" id="{F0313A1B-6C55-4852-8576-3B8437B480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14148" y="3095581"/>
            <a:ext cx="3950208" cy="1920240"/>
          </a:xfrm>
          <a:prstGeom prst="rect">
            <a:avLst/>
          </a:prstGeom>
        </p:spPr>
      </p:pic>
    </p:spTree>
    <p:extLst>
      <p:ext uri="{BB962C8B-B14F-4D97-AF65-F5344CB8AC3E}">
        <p14:creationId xmlns:p14="http://schemas.microsoft.com/office/powerpoint/2010/main" val="209876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BA45-AFFF-4DF6-B9A6-1C3FF2CFEF6C}"/>
              </a:ext>
            </a:extLst>
          </p:cNvPr>
          <p:cNvSpPr>
            <a:spLocks noGrp="1"/>
          </p:cNvSpPr>
          <p:nvPr>
            <p:ph type="title"/>
          </p:nvPr>
        </p:nvSpPr>
        <p:spPr>
          <a:xfrm>
            <a:off x="457200" y="23812"/>
            <a:ext cx="8229600" cy="1143000"/>
          </a:xfrm>
        </p:spPr>
        <p:txBody>
          <a:bodyPr anchor="ctr">
            <a:normAutofit/>
          </a:bodyPr>
          <a:lstStyle/>
          <a:p>
            <a:r>
              <a:rPr lang="en-US" dirty="0"/>
              <a:t>Z-2000</a:t>
            </a:r>
          </a:p>
        </p:txBody>
      </p:sp>
      <p:pic>
        <p:nvPicPr>
          <p:cNvPr id="12" name="Content Placeholder 11" descr="A picture containing graphical user interface&#10;&#10;Description automatically generated">
            <a:extLst>
              <a:ext uri="{FF2B5EF4-FFF2-40B4-BE49-F238E27FC236}">
                <a16:creationId xmlns:a16="http://schemas.microsoft.com/office/drawing/2014/main" id="{44A73E94-8A78-4846-837A-8B38CF3FB62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4566" y="2353755"/>
            <a:ext cx="4038600" cy="3018853"/>
          </a:xfrm>
          <a:noFill/>
        </p:spPr>
      </p:pic>
      <p:sp>
        <p:nvSpPr>
          <p:cNvPr id="17" name="Content Placeholder 3">
            <a:extLst>
              <a:ext uri="{FF2B5EF4-FFF2-40B4-BE49-F238E27FC236}">
                <a16:creationId xmlns:a16="http://schemas.microsoft.com/office/drawing/2014/main" id="{62D15162-40FF-402C-ACC1-9CDCF9D2A10B}"/>
              </a:ext>
            </a:extLst>
          </p:cNvPr>
          <p:cNvSpPr>
            <a:spLocks noGrp="1"/>
          </p:cNvSpPr>
          <p:nvPr>
            <p:ph sz="half" idx="2"/>
          </p:nvPr>
        </p:nvSpPr>
        <p:spPr>
          <a:xfrm>
            <a:off x="4309187" y="2450313"/>
            <a:ext cx="4377613" cy="3578290"/>
          </a:xfrm>
        </p:spPr>
        <p:txBody>
          <a:bodyPr>
            <a:normAutofit/>
          </a:bodyPr>
          <a:lstStyle/>
          <a:p>
            <a:r>
              <a:rPr lang="en-US" sz="1600" dirty="0">
                <a:ea typeface="Arial" charset="0"/>
                <a:cs typeface="Arial" charset="0"/>
              </a:rPr>
              <a:t>High irradiance: 1.27 J/cm</a:t>
            </a:r>
            <a:r>
              <a:rPr lang="en-US" sz="1600" baseline="30000" dirty="0">
                <a:ea typeface="Arial" charset="0"/>
                <a:cs typeface="Arial" charset="0"/>
              </a:rPr>
              <a:t>2</a:t>
            </a:r>
            <a:r>
              <a:rPr lang="en-US" sz="1600" dirty="0">
                <a:ea typeface="Arial" charset="0"/>
                <a:cs typeface="Arial" charset="0"/>
              </a:rPr>
              <a:t> per pulse</a:t>
            </a:r>
          </a:p>
          <a:p>
            <a:r>
              <a:rPr lang="en-US" sz="1600" dirty="0">
                <a:ea typeface="Arial" charset="0"/>
                <a:cs typeface="Arial" charset="0"/>
              </a:rPr>
              <a:t>High peak power: &gt;1.5 kW/cm</a:t>
            </a:r>
            <a:r>
              <a:rPr lang="en-US" sz="1600" baseline="30000" dirty="0">
                <a:ea typeface="Arial" charset="0"/>
                <a:cs typeface="Arial" charset="0"/>
              </a:rPr>
              <a:t>2</a:t>
            </a:r>
          </a:p>
          <a:p>
            <a:r>
              <a:rPr lang="en-US" sz="1600" dirty="0">
                <a:ea typeface="Arial" charset="0"/>
                <a:cs typeface="Arial" charset="0"/>
              </a:rPr>
              <a:t>Continuous spectrum UV-VIS-IR</a:t>
            </a:r>
          </a:p>
          <a:p>
            <a:r>
              <a:rPr lang="en-US" sz="1600" dirty="0">
                <a:ea typeface="Arial" charset="0"/>
                <a:cs typeface="Arial" charset="0"/>
              </a:rPr>
              <a:t>Achieve 3 to 6 Log Reduction</a:t>
            </a:r>
          </a:p>
          <a:p>
            <a:r>
              <a:rPr lang="en-US" sz="1600" dirty="0">
                <a:ea typeface="Arial" charset="0"/>
                <a:cs typeface="Arial" charset="0"/>
              </a:rPr>
              <a:t>No warm up time</a:t>
            </a:r>
          </a:p>
          <a:p>
            <a:r>
              <a:rPr lang="en-US" sz="1600" dirty="0">
                <a:ea typeface="Arial" charset="0"/>
                <a:cs typeface="Arial" charset="0"/>
              </a:rPr>
              <a:t>No harsh chemicals or mercury</a:t>
            </a:r>
          </a:p>
          <a:p>
            <a:r>
              <a:rPr lang="en-US" sz="1600" dirty="0">
                <a:ea typeface="Arial" charset="0"/>
                <a:cs typeface="Arial" charset="0"/>
              </a:rPr>
              <a:t>Air cooled lamp enclosures</a:t>
            </a:r>
          </a:p>
          <a:p>
            <a:r>
              <a:rPr lang="en-US" sz="1600" dirty="0">
                <a:ea typeface="Arial" charset="0"/>
                <a:cs typeface="Arial" charset="0"/>
              </a:rPr>
              <a:t>Dual lamps </a:t>
            </a:r>
          </a:p>
          <a:p>
            <a:r>
              <a:rPr lang="en-US" sz="1600" dirty="0">
                <a:ea typeface="Arial" charset="0"/>
                <a:cs typeface="Arial" charset="0"/>
              </a:rPr>
              <a:t>Light Intensity Monitor</a:t>
            </a:r>
          </a:p>
          <a:p>
            <a:r>
              <a:rPr lang="en-US" sz="1600" dirty="0">
                <a:ea typeface="Arial" charset="0"/>
                <a:cs typeface="Arial" charset="0"/>
              </a:rPr>
              <a:t>Low maintenance</a:t>
            </a:r>
          </a:p>
          <a:p>
            <a:r>
              <a:rPr lang="en-US" sz="1600" dirty="0">
                <a:ea typeface="Arial" charset="0"/>
                <a:cs typeface="Arial" charset="0"/>
              </a:rPr>
              <a:t>CE Marked</a:t>
            </a:r>
          </a:p>
          <a:p>
            <a:r>
              <a:rPr lang="en-US" sz="1600" dirty="0">
                <a:ea typeface="Arial" charset="0"/>
                <a:cs typeface="Arial" charset="0"/>
              </a:rPr>
              <a:t>Disinfect through clear packaging</a:t>
            </a:r>
          </a:p>
        </p:txBody>
      </p:sp>
      <p:sp>
        <p:nvSpPr>
          <p:cNvPr id="13" name="TextBox 12">
            <a:extLst>
              <a:ext uri="{FF2B5EF4-FFF2-40B4-BE49-F238E27FC236}">
                <a16:creationId xmlns:a16="http://schemas.microsoft.com/office/drawing/2014/main" id="{3266CF83-FC80-48DC-96F1-5831F4161C4E}"/>
              </a:ext>
            </a:extLst>
          </p:cNvPr>
          <p:cNvSpPr txBox="1"/>
          <p:nvPr/>
        </p:nvSpPr>
        <p:spPr>
          <a:xfrm>
            <a:off x="4309187" y="2153700"/>
            <a:ext cx="4292081" cy="338554"/>
          </a:xfrm>
          <a:prstGeom prst="rect">
            <a:avLst/>
          </a:prstGeom>
          <a:noFill/>
        </p:spPr>
        <p:txBody>
          <a:bodyPr wrap="square" rtlCol="0">
            <a:spAutoFit/>
          </a:bodyPr>
          <a:lstStyle/>
          <a:p>
            <a:r>
              <a:rPr lang="en-US" sz="1600" b="1" dirty="0"/>
              <a:t>Features:</a:t>
            </a:r>
          </a:p>
        </p:txBody>
      </p:sp>
      <p:sp>
        <p:nvSpPr>
          <p:cNvPr id="14" name="TextBox 13">
            <a:extLst>
              <a:ext uri="{FF2B5EF4-FFF2-40B4-BE49-F238E27FC236}">
                <a16:creationId xmlns:a16="http://schemas.microsoft.com/office/drawing/2014/main" id="{08336E9F-A541-4EAB-BEFD-C25F29696C01}"/>
              </a:ext>
            </a:extLst>
          </p:cNvPr>
          <p:cNvSpPr txBox="1"/>
          <p:nvPr/>
        </p:nvSpPr>
        <p:spPr>
          <a:xfrm>
            <a:off x="923730" y="1408427"/>
            <a:ext cx="7221894" cy="646331"/>
          </a:xfrm>
          <a:prstGeom prst="rect">
            <a:avLst/>
          </a:prstGeom>
          <a:noFill/>
        </p:spPr>
        <p:txBody>
          <a:bodyPr wrap="square" rtlCol="0">
            <a:spAutoFit/>
          </a:bodyPr>
          <a:lstStyle/>
          <a:p>
            <a:r>
              <a:rPr lang="en-US" dirty="0"/>
              <a:t>The Z-2000 is a completely integrated stand-alone system including stainless steel enclosure and Electro-Optical system and Pure Pulse™ Lamp</a:t>
            </a:r>
          </a:p>
        </p:txBody>
      </p:sp>
    </p:spTree>
    <p:extLst>
      <p:ext uri="{BB962C8B-B14F-4D97-AF65-F5344CB8AC3E}">
        <p14:creationId xmlns:p14="http://schemas.microsoft.com/office/powerpoint/2010/main" val="172354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741014" y="228600"/>
            <a:ext cx="7661973" cy="923330"/>
          </a:xfrm>
        </p:spPr>
        <p:txBody>
          <a:bodyPr/>
          <a:lstStyle/>
          <a:p>
            <a:pPr algn="ctr"/>
            <a:r>
              <a:rPr lang="en-US" altLang="en-US" dirty="0"/>
              <a:t>US FDA APPROVAL</a:t>
            </a:r>
          </a:p>
        </p:txBody>
      </p:sp>
      <p:graphicFrame>
        <p:nvGraphicFramePr>
          <p:cNvPr id="74754" name="Object 3"/>
          <p:cNvGraphicFramePr>
            <a:graphicFrameLocks noGrp="1" noChangeAspect="1"/>
          </p:cNvGraphicFramePr>
          <p:nvPr>
            <p:ph idx="4294967295"/>
            <p:extLst>
              <p:ext uri="{D42A27DB-BD31-4B8C-83A1-F6EECF244321}">
                <p14:modId xmlns:p14="http://schemas.microsoft.com/office/powerpoint/2010/main" val="453363246"/>
              </p:ext>
            </p:extLst>
          </p:nvPr>
        </p:nvGraphicFramePr>
        <p:xfrm>
          <a:off x="2216767" y="988272"/>
          <a:ext cx="4710465" cy="5334000"/>
        </p:xfrm>
        <a:graphic>
          <a:graphicData uri="http://schemas.openxmlformats.org/presentationml/2006/ole">
            <mc:AlternateContent xmlns:mc="http://schemas.openxmlformats.org/markup-compatibility/2006">
              <mc:Choice xmlns:v="urn:schemas-microsoft-com:vml" Requires="v">
                <p:oleObj name="Document" r:id="rId2" imgW="6972300" imgH="7899400" progId="Word.Document.8">
                  <p:embed/>
                </p:oleObj>
              </mc:Choice>
              <mc:Fallback>
                <p:oleObj name="Document" r:id="rId2" imgW="6972300" imgH="789940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67" y="988272"/>
                        <a:ext cx="4710465" cy="5334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8062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443"/>
            <a:ext cx="7772400" cy="1470025"/>
          </a:xfrm>
        </p:spPr>
        <p:txBody>
          <a:bodyPr/>
          <a:lstStyle/>
          <a:p>
            <a:r>
              <a:rPr lang="en-US" dirty="0"/>
              <a:t>Thank You</a:t>
            </a:r>
          </a:p>
        </p:txBody>
      </p:sp>
      <p:sp>
        <p:nvSpPr>
          <p:cNvPr id="3" name="Subtitle 2"/>
          <p:cNvSpPr>
            <a:spLocks noGrp="1"/>
          </p:cNvSpPr>
          <p:nvPr>
            <p:ph type="subTitle" idx="1"/>
          </p:nvPr>
        </p:nvSpPr>
        <p:spPr>
          <a:xfrm>
            <a:off x="1371600" y="4615542"/>
            <a:ext cx="6400800" cy="1023257"/>
          </a:xfrm>
        </p:spPr>
        <p:txBody>
          <a:bodyPr>
            <a:normAutofit fontScale="62500" lnSpcReduction="20000"/>
          </a:bodyPr>
          <a:lstStyle/>
          <a:p>
            <a:r>
              <a:rPr lang="en-US" dirty="0"/>
              <a:t>Xenon Corporation</a:t>
            </a:r>
          </a:p>
          <a:p>
            <a:r>
              <a:rPr lang="en-US" dirty="0"/>
              <a:t>Wilmington, Massachusetts  01887 USA</a:t>
            </a:r>
          </a:p>
          <a:p>
            <a:r>
              <a:rPr lang="en-US" dirty="0"/>
              <a:t>www.xenoncorp.com</a:t>
            </a:r>
          </a:p>
        </p:txBody>
      </p:sp>
    </p:spTree>
    <p:extLst>
      <p:ext uri="{BB962C8B-B14F-4D97-AF65-F5344CB8AC3E}">
        <p14:creationId xmlns:p14="http://schemas.microsoft.com/office/powerpoint/2010/main" val="522715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5016</TotalTime>
  <Words>371</Words>
  <Application>Microsoft Office PowerPoint</Application>
  <PresentationFormat>On-screen Show (4:3)</PresentationFormat>
  <Paragraphs>43</Paragraphs>
  <Slides>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Arial</vt:lpstr>
      <vt:lpstr>Calibri</vt:lpstr>
      <vt:lpstr>Office Theme</vt:lpstr>
      <vt:lpstr>Document</vt:lpstr>
      <vt:lpstr>Pulsed Light Treatment For Extended Shelf Life</vt:lpstr>
      <vt:lpstr>Why Pulsed Light?</vt:lpstr>
      <vt:lpstr>Application</vt:lpstr>
      <vt:lpstr>Trial Results</vt:lpstr>
      <vt:lpstr>Trial Images</vt:lpstr>
      <vt:lpstr>Trial Images</vt:lpstr>
      <vt:lpstr>Z-2000</vt:lpstr>
      <vt:lpstr>US FDA APPROVAL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Xenon PowerPoint Presentation Template</dc:title>
  <dc:creator>Michael Gnaegy</dc:creator>
  <cp:lastModifiedBy>Cyndie Vieno</cp:lastModifiedBy>
  <cp:revision>203</cp:revision>
  <dcterms:created xsi:type="dcterms:W3CDTF">2014-07-26T17:17:29Z</dcterms:created>
  <dcterms:modified xsi:type="dcterms:W3CDTF">2021-07-08T17:05:08Z</dcterms:modified>
</cp:coreProperties>
</file>