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59" r:id="rId4"/>
    <p:sldId id="284" r:id="rId5"/>
    <p:sldId id="280" r:id="rId6"/>
    <p:sldId id="293" r:id="rId7"/>
    <p:sldId id="266" r:id="rId8"/>
    <p:sldId id="290" r:id="rId9"/>
    <p:sldId id="285" r:id="rId10"/>
    <p:sldId id="286" r:id="rId11"/>
    <p:sldId id="287" r:id="rId12"/>
    <p:sldId id="288" r:id="rId13"/>
    <p:sldId id="292" r:id="rId14"/>
    <p:sldId id="291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1644" autoAdjust="0"/>
  </p:normalViewPr>
  <p:slideViewPr>
    <p:cSldViewPr snapToGrid="0">
      <p:cViewPr varScale="1">
        <p:scale>
          <a:sx n="67" d="100"/>
          <a:sy n="67" d="100"/>
        </p:scale>
        <p:origin x="39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115D-DA55-429D-ADE8-520C8178547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0839-D803-4C7A-9463-F8D648C5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0839-D803-4C7A-9463-F8D648C52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8EA7C0-0913-499E-B207-B15859CF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B2B8E-36C6-496C-9C1D-52407C5B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2BE8-773F-4C7C-B840-8238EE48A2C0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9DC6-7C55-489A-8DA7-E8D3222E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0F4D7-A721-4DEB-973F-E4954DD4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0CA6A6B-DA90-4E6E-80B3-4D67F28B07C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6037262"/>
            <a:ext cx="12192000" cy="820738"/>
            <a:chOff x="0" y="1905"/>
            <a:chExt cx="7680" cy="517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43AEBFE-FBFC-486A-A7EC-9416BE5CD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" y="2157"/>
              <a:ext cx="263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92FFAE4-DE0C-4B05-85C7-6D692EE8E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905"/>
              <a:ext cx="7680" cy="174"/>
            </a:xfrm>
            <a:custGeom>
              <a:avLst/>
              <a:gdLst>
                <a:gd name="T0" fmla="*/ 0 w 7680"/>
                <a:gd name="T1" fmla="*/ 174 h 174"/>
                <a:gd name="T2" fmla="*/ 6147 w 7680"/>
                <a:gd name="T3" fmla="*/ 174 h 174"/>
                <a:gd name="T4" fmla="*/ 6320 w 7680"/>
                <a:gd name="T5" fmla="*/ 0 h 174"/>
                <a:gd name="T6" fmla="*/ 7680 w 7680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174">
                  <a:moveTo>
                    <a:pt x="0" y="174"/>
                  </a:moveTo>
                  <a:lnTo>
                    <a:pt x="6147" y="174"/>
                  </a:lnTo>
                  <a:lnTo>
                    <a:pt x="6320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654AAAF-FB83-4E99-A494-10DF6479B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012"/>
              <a:ext cx="7680" cy="114"/>
            </a:xfrm>
            <a:custGeom>
              <a:avLst/>
              <a:gdLst>
                <a:gd name="T0" fmla="*/ 0 w 7680"/>
                <a:gd name="T1" fmla="*/ 114 h 114"/>
                <a:gd name="T2" fmla="*/ 4833 w 7680"/>
                <a:gd name="T3" fmla="*/ 114 h 114"/>
                <a:gd name="T4" fmla="*/ 4947 w 7680"/>
                <a:gd name="T5" fmla="*/ 0 h 114"/>
                <a:gd name="T6" fmla="*/ 7680 w 7680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114">
                  <a:moveTo>
                    <a:pt x="0" y="114"/>
                  </a:moveTo>
                  <a:lnTo>
                    <a:pt x="4833" y="114"/>
                  </a:lnTo>
                  <a:lnTo>
                    <a:pt x="4947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157B56B-31BF-4A43-97C2-BB2B954DE5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959"/>
              <a:ext cx="7680" cy="228"/>
            </a:xfrm>
            <a:custGeom>
              <a:avLst/>
              <a:gdLst>
                <a:gd name="T0" fmla="*/ 0 w 7680"/>
                <a:gd name="T1" fmla="*/ 228 h 228"/>
                <a:gd name="T2" fmla="*/ 5522 w 7680"/>
                <a:gd name="T3" fmla="*/ 228 h 228"/>
                <a:gd name="T4" fmla="*/ 5748 w 7680"/>
                <a:gd name="T5" fmla="*/ 0 h 228"/>
                <a:gd name="T6" fmla="*/ 7680 w 768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228">
                  <a:moveTo>
                    <a:pt x="0" y="228"/>
                  </a:moveTo>
                  <a:lnTo>
                    <a:pt x="5522" y="228"/>
                  </a:lnTo>
                  <a:lnTo>
                    <a:pt x="5748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1" descr="A picture containing drawing, building, window&#10;&#10;Description automatically generated">
            <a:extLst>
              <a:ext uri="{FF2B5EF4-FFF2-40B4-BE49-F238E27FC236}">
                <a16:creationId xmlns:a16="http://schemas.microsoft.com/office/drawing/2014/main" id="{046C2D57-FC2C-46A4-AEA7-7D7E700D51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4279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2C230-BB54-4AF2-8B7E-97AA99731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7074" y="1360488"/>
            <a:ext cx="7400925" cy="2387600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F2410-E11C-4CAC-B53D-237B40B54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7074" y="3990975"/>
            <a:ext cx="7372350" cy="13335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7D6D2AD-3E84-4B13-87C4-A5A84B8297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288" y="3940175"/>
            <a:ext cx="1106487" cy="1309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5141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F98C-E846-453C-89ED-5EA57C27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7F26-8514-4701-9F35-2EA7DB52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C53E-F65D-4B7F-9B10-93F9473C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D30-CD93-4858-957F-052CB24A0A62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1AA3-6E0B-41CC-B088-E6003B7C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0B30-49AC-4F92-8DDB-3D3108DB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F98C-E846-453C-89ED-5EA57C27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C53E-F65D-4B7F-9B10-93F9473C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C5D-F1CE-46A1-8AB8-C2D8758A13C9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1AA3-6E0B-41CC-B088-E6003B7C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0B30-49AC-4F92-8DDB-3D3108DB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084FC4B2-A226-4EFA-86EF-10052CD166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14400" y="1979789"/>
            <a:ext cx="10972800" cy="3822700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895DD-A94E-4FB4-85C5-697383A27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444802"/>
            <a:ext cx="10744200" cy="3317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3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2B3C3AA-E3FC-4ACF-8CFC-1E919B80F5F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901700" y="1968500"/>
            <a:ext cx="10756900" cy="3848100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6F98C-E846-453C-89ED-5EA57C27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C53E-F65D-4B7F-9B10-93F9473C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C5D-F1CE-46A1-8AB8-C2D8758A13C9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1AA3-6E0B-41CC-B088-E6003B7C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B0B30-49AC-4F92-8DDB-3D3108DB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895DD-A94E-4FB4-85C5-697383A27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444802"/>
            <a:ext cx="10744200" cy="3317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E818-F79D-4F38-B1CA-A6359EC7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66900"/>
            <a:ext cx="10744200" cy="26955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140F-4150-4432-A045-DB4B4056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589463"/>
            <a:ext cx="107442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8D13-D1F8-4EE8-A228-1C275793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48F-2384-4AB9-8969-3CC8785486F5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E01B9-DEAE-469F-8E46-ACF09782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095D9-F27D-491C-8BD5-23FBB0EF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CBF3-1DF8-46E5-B6CE-31C5E34D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A6F76-87FD-44E9-A627-7E2FB9D0C88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" y="1866900"/>
            <a:ext cx="5156200" cy="3946878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28600" indent="-228600">
              <a:spcBef>
                <a:spcPts val="1200"/>
              </a:spcBef>
              <a:defRPr/>
            </a:lvl2pPr>
            <a:lvl3pPr marL="576263" indent="-228600">
              <a:spcBef>
                <a:spcPts val="800"/>
              </a:spcBef>
              <a:defRPr/>
            </a:lvl3pPr>
            <a:lvl4pPr marL="914400" indent="-228600">
              <a:defRPr/>
            </a:lvl4pPr>
            <a:lvl5pPr marL="1252538" indent="-228600">
              <a:defRPr/>
            </a:lvl5pPr>
          </a:lstStyle>
          <a:p>
            <a:pPr lvl="0"/>
            <a:r>
              <a:rPr lang="en-US" dirty="0"/>
              <a:t>Click to edit Master 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5F76-03F2-4DAC-ADAE-CE47FB2A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36F-DA77-4746-B637-1D081DD4FA38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2DD62-00AB-4048-AC6F-105021DC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E5F74-4F94-44B0-91C7-E173326B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F0CF64-C730-4E29-98C5-832BBE27AB1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02400" y="1866900"/>
            <a:ext cx="5156200" cy="3946878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28600" indent="-228600">
              <a:spcBef>
                <a:spcPts val="1200"/>
              </a:spcBef>
              <a:defRPr/>
            </a:lvl2pPr>
            <a:lvl3pPr marL="576263" indent="-228600">
              <a:spcBef>
                <a:spcPts val="800"/>
              </a:spcBef>
              <a:defRPr/>
            </a:lvl3pPr>
            <a:lvl4pPr marL="914400" indent="-228600">
              <a:defRPr/>
            </a:lvl4pPr>
            <a:lvl5pPr marL="1252538" indent="-228600"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 dirty="0" err="1"/>
              <a:t>heaer</a:t>
            </a:r>
            <a:endParaRPr lang="en-US" dirty="0"/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8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4650-2B30-4008-B1D5-9F759741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DF6D7-7965-454E-B584-A94CBD17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2FD8-18F4-48A9-8BBC-38F4962851F1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B9D67-24CA-43F7-8D21-8220F4F5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6F28C-48B3-4F92-918A-0FD138EC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568A3-C413-4B37-9E1A-814BD8F0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384F-492E-4009-A94D-7745E67D5EB5}" type="datetime1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CAC08-00AA-4A54-A674-5FA65978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7FB2-BCED-4FFF-B639-F5A60DAC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536D8DF-A873-4785-9F57-E8326AD28E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6037262"/>
            <a:ext cx="12192000" cy="820738"/>
            <a:chOff x="0" y="1905"/>
            <a:chExt cx="7680" cy="517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416860F-E7FB-407B-AD65-8DFEAC0EC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" y="2157"/>
              <a:ext cx="263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F0FA36-A539-4056-AABC-92E853F559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905"/>
              <a:ext cx="7680" cy="174"/>
            </a:xfrm>
            <a:custGeom>
              <a:avLst/>
              <a:gdLst>
                <a:gd name="T0" fmla="*/ 0 w 7680"/>
                <a:gd name="T1" fmla="*/ 174 h 174"/>
                <a:gd name="T2" fmla="*/ 6147 w 7680"/>
                <a:gd name="T3" fmla="*/ 174 h 174"/>
                <a:gd name="T4" fmla="*/ 6320 w 7680"/>
                <a:gd name="T5" fmla="*/ 0 h 174"/>
                <a:gd name="T6" fmla="*/ 7680 w 7680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174">
                  <a:moveTo>
                    <a:pt x="0" y="174"/>
                  </a:moveTo>
                  <a:lnTo>
                    <a:pt x="6147" y="174"/>
                  </a:lnTo>
                  <a:lnTo>
                    <a:pt x="6320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746CEA9-8132-4D3D-ADFD-0903AE4C7C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012"/>
              <a:ext cx="7680" cy="114"/>
            </a:xfrm>
            <a:custGeom>
              <a:avLst/>
              <a:gdLst>
                <a:gd name="T0" fmla="*/ 0 w 7680"/>
                <a:gd name="T1" fmla="*/ 114 h 114"/>
                <a:gd name="T2" fmla="*/ 4833 w 7680"/>
                <a:gd name="T3" fmla="*/ 114 h 114"/>
                <a:gd name="T4" fmla="*/ 4947 w 7680"/>
                <a:gd name="T5" fmla="*/ 0 h 114"/>
                <a:gd name="T6" fmla="*/ 7680 w 7680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114">
                  <a:moveTo>
                    <a:pt x="0" y="114"/>
                  </a:moveTo>
                  <a:lnTo>
                    <a:pt x="4833" y="114"/>
                  </a:lnTo>
                  <a:lnTo>
                    <a:pt x="4947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9F014EE-ACB8-4A17-8ED2-3850313BF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959"/>
              <a:ext cx="7680" cy="228"/>
            </a:xfrm>
            <a:custGeom>
              <a:avLst/>
              <a:gdLst>
                <a:gd name="T0" fmla="*/ 0 w 7680"/>
                <a:gd name="T1" fmla="*/ 228 h 228"/>
                <a:gd name="T2" fmla="*/ 5522 w 7680"/>
                <a:gd name="T3" fmla="*/ 228 h 228"/>
                <a:gd name="T4" fmla="*/ 5748 w 7680"/>
                <a:gd name="T5" fmla="*/ 0 h 228"/>
                <a:gd name="T6" fmla="*/ 7680 w 768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0" h="228">
                  <a:moveTo>
                    <a:pt x="0" y="228"/>
                  </a:moveTo>
                  <a:lnTo>
                    <a:pt x="5522" y="228"/>
                  </a:lnTo>
                  <a:lnTo>
                    <a:pt x="5748" y="0"/>
                  </a:lnTo>
                  <a:lnTo>
                    <a:pt x="7680" y="0"/>
                  </a:lnTo>
                </a:path>
              </a:pathLst>
            </a:custGeom>
            <a:noFill/>
            <a:ln w="20638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6F5535-FC7A-4B19-8692-4F2FD836545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0" y="6324818"/>
            <a:ext cx="1549400" cy="424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D9ACAE-183B-41A4-9CFD-ABD9EE4F6C8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15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48C5C-0BC3-4A11-A775-9B6A1346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8" y="647700"/>
            <a:ext cx="10732912" cy="10429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6FD7-DBB3-4031-8AB6-A03F7270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688" y="1873955"/>
            <a:ext cx="10732912" cy="43030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B79A3-8D43-4116-B4CA-B7DCE30C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34111" y="6457951"/>
            <a:ext cx="114864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44DD-A2B7-46BE-936B-BF7454360B80}" type="datetime1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E511-7CBF-461E-AF1D-84CCDB2FA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951"/>
            <a:ext cx="287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D859-A969-4F18-A32D-44A5194F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457951"/>
            <a:ext cx="939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B5BB-5176-4FF0-9D2B-DD24B41D2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1" r:id="rId5"/>
    <p:sldLayoutId id="2147483652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76" userDrawn="1">
          <p15:clr>
            <a:srgbClr val="F26B43"/>
          </p15:clr>
        </p15:guide>
        <p15:guide id="4" pos="7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mailto:marketing@xenoncorp.com" TargetMode="External"/><Relationship Id="rId7" Type="http://schemas.openxmlformats.org/officeDocument/2006/relationships/hyperlink" Target="https://www.youtube.com/user/MyXenoncorp" TargetMode="External"/><Relationship Id="rId2" Type="http://schemas.openxmlformats.org/officeDocument/2006/relationships/hyperlink" Target="http://www.xenoncor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linkedin.com/company/xenoncorp" TargetMode="External"/><Relationship Id="rId10" Type="http://schemas.openxmlformats.org/officeDocument/2006/relationships/image" Target="../media/image33.jp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f/Ergocalciferol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and yellow chairs">
            <a:extLst>
              <a:ext uri="{FF2B5EF4-FFF2-40B4-BE49-F238E27FC236}">
                <a16:creationId xmlns:a16="http://schemas.microsoft.com/office/drawing/2014/main" id="{4F4FBC6C-96A7-4D1E-BC6A-27F5D30A6A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" y="0"/>
            <a:ext cx="12183044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989923E-5FBC-4A94-9BBE-CD9BE6DD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299" y="2485001"/>
            <a:ext cx="10727402" cy="1750868"/>
          </a:xfrm>
        </p:spPr>
        <p:txBody>
          <a:bodyPr>
            <a:noAutofit/>
          </a:bodyPr>
          <a:lstStyle/>
          <a:p>
            <a:pPr algn="ctr"/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XENON Pulsed Light</a:t>
            </a:r>
            <a:br>
              <a:rPr lang="en-US" sz="4800" dirty="0"/>
            </a:br>
            <a:r>
              <a:rPr lang="en-US" sz="4800" dirty="0"/>
              <a:t>Increasing Vitamin D in Mushrooms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93C2CAA-FC1E-4882-9F2F-3BEA17BAA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13" y="-188884"/>
            <a:ext cx="3869280" cy="2232277"/>
          </a:xfrm>
          <a:prstGeom prst="rect">
            <a:avLst/>
          </a:prstGeom>
        </p:spPr>
      </p:pic>
      <p:pic>
        <p:nvPicPr>
          <p:cNvPr id="5" name="Picture 37">
            <a:extLst>
              <a:ext uri="{FF2B5EF4-FFF2-40B4-BE49-F238E27FC236}">
                <a16:creationId xmlns:a16="http://schemas.microsoft.com/office/drawing/2014/main" id="{CABDA270-D693-43E2-9885-B7F739EA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" y="3858546"/>
            <a:ext cx="3062083" cy="22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12">
            <a:extLst>
              <a:ext uri="{FF2B5EF4-FFF2-40B4-BE49-F238E27FC236}">
                <a16:creationId xmlns:a16="http://schemas.microsoft.com/office/drawing/2014/main" id="{DD6B6D0B-3B6B-438B-88D4-7FED5D349C34}"/>
              </a:ext>
            </a:extLst>
          </p:cNvPr>
          <p:cNvSpPr txBox="1">
            <a:spLocks/>
          </p:cNvSpPr>
          <p:nvPr/>
        </p:nvSpPr>
        <p:spPr>
          <a:xfrm>
            <a:off x="3293212" y="4375052"/>
            <a:ext cx="5605575" cy="16408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Presentation By CEO Louis Panico</a:t>
            </a:r>
          </a:p>
          <a:p>
            <a:pPr algn="ctr"/>
            <a:r>
              <a:rPr lang="en-US" sz="2400" dirty="0"/>
              <a:t>With Q&amp;A by</a:t>
            </a:r>
          </a:p>
          <a:p>
            <a:pPr algn="ctr"/>
            <a:r>
              <a:rPr lang="en-US" sz="2400" dirty="0"/>
              <a:t>VP of Emerging Technologies, </a:t>
            </a:r>
            <a:br>
              <a:rPr lang="en-US" sz="2400" dirty="0"/>
            </a:br>
            <a:r>
              <a:rPr lang="en-US" sz="2400" dirty="0"/>
              <a:t>Joe Peirce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547D6-31CB-4780-9B04-0E69E2FC4543}"/>
              </a:ext>
            </a:extLst>
          </p:cNvPr>
          <p:cNvSpPr txBox="1"/>
          <p:nvPr/>
        </p:nvSpPr>
        <p:spPr>
          <a:xfrm>
            <a:off x="1533379" y="1777115"/>
            <a:ext cx="992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ras Demi ITC" panose="020B0805030504020804" pitchFamily="34" charset="0"/>
                <a:cs typeface="Cavolini" panose="020B0502040204020203" pitchFamily="66" charset="0"/>
              </a:rPr>
              <a:t>Welcome to our Waiting Room…</a:t>
            </a:r>
            <a:endParaRPr lang="en-US" sz="4800" dirty="0">
              <a:solidFill>
                <a:srgbClr val="C00000"/>
              </a:solidFill>
              <a:latin typeface="Eras Demi ITC" panose="020B0805030504020804" pitchFamily="34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7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0BF5-BCD0-42B5-8BB0-4F339B80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9087"/>
            <a:ext cx="10732912" cy="1042988"/>
          </a:xfrm>
        </p:spPr>
        <p:txBody>
          <a:bodyPr>
            <a:normAutofit/>
          </a:bodyPr>
          <a:lstStyle/>
          <a:p>
            <a:r>
              <a:rPr lang="en-US" sz="4000" dirty="0"/>
              <a:t>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F4E3-710B-4BE1-B38F-B185470B8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549" y="1717370"/>
            <a:ext cx="3425595" cy="3423259"/>
          </a:xfrm>
        </p:spPr>
        <p:txBody>
          <a:bodyPr>
            <a:normAutofit/>
          </a:bodyPr>
          <a:lstStyle/>
          <a:p>
            <a:pPr marL="4445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Depending upon the number of pulses, total Vitamin D in each mushroom ranged from 71% to 181% Daily Value for Portabella mushrooms and 183% to 538% for White Whole mushrooms.</a:t>
            </a:r>
          </a:p>
          <a:p>
            <a:pPr marL="44450" indent="0" algn="ctr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44450" indent="0" algn="ctr"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70487-8CC8-4828-A6B2-6C30AF7E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F00441-0246-4924-8697-21033F4B4A56}"/>
              </a:ext>
            </a:extLst>
          </p:cNvPr>
          <p:cNvSpPr txBox="1">
            <a:spLocks/>
          </p:cNvSpPr>
          <p:nvPr/>
        </p:nvSpPr>
        <p:spPr>
          <a:xfrm>
            <a:off x="318856" y="1690688"/>
            <a:ext cx="3579239" cy="3764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Wingdings" panose="05000000000000000000" pitchFamily="2" charset="2"/>
              <a:buNone/>
            </a:pPr>
            <a:r>
              <a:rPr lang="en-US" altLang="en-US" sz="2400" dirty="0"/>
              <a:t>Following exposure, all mushrooms were shipped to Medallion Laboratories (Minneapolis, MN) for Vitamin D analysis. </a:t>
            </a:r>
          </a:p>
          <a:p>
            <a:pPr marL="44450" indent="0">
              <a:buFont typeface="Wingdings" panose="05000000000000000000" pitchFamily="2" charset="2"/>
              <a:buNone/>
            </a:pPr>
            <a:r>
              <a:rPr lang="en-US" altLang="en-US" sz="2400" dirty="0"/>
              <a:t>Test results were expressed as Vitamin D total IU per 100 grams. </a:t>
            </a:r>
          </a:p>
          <a:p>
            <a:pPr marL="44450" indent="0" algn="ctr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28B8A0-E34B-4ABA-AB3B-6D9C55F92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095" y="1121615"/>
            <a:ext cx="4299410" cy="46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B18D-54EC-416A-9E95-22825C32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8" y="647700"/>
            <a:ext cx="10732912" cy="1042988"/>
          </a:xfrm>
        </p:spPr>
        <p:txBody>
          <a:bodyPr anchor="t">
            <a:normAutofit/>
          </a:bodyPr>
          <a:lstStyle/>
          <a:p>
            <a:r>
              <a:rPr lang="en-US" dirty="0"/>
              <a:t>Temperature Rise Study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90E99AB-7B6F-4F54-8C5B-2241CC652A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36700"/>
            <a:ext cx="5862105" cy="43614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B66D-903D-44EC-ADF0-75A1F71F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595CCD5-17FE-42E6-934C-ACBE619E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588" y="1381432"/>
            <a:ext cx="4724400" cy="487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400" dirty="0"/>
              <a:t>Study of effect of temperature rise is important as it directly affects shelf life and avoids damage to the mushroom. </a:t>
            </a:r>
          </a:p>
          <a:p>
            <a:pPr marL="273050"/>
            <a:r>
              <a:rPr lang="en-US" altLang="ja-JP" sz="2400" dirty="0">
                <a:ea typeface="ＭＳ Ｐゴシック" panose="020B0600070205080204" pitchFamily="34" charset="-128"/>
              </a:rPr>
              <a:t>The effective rise in temperature based on number of pulses for Portabella and White Button mushrooms with a control based on the probe only is shown.  </a:t>
            </a:r>
          </a:p>
          <a:p>
            <a:pPr marL="273050"/>
            <a:r>
              <a:rPr lang="en-US" altLang="ja-JP" sz="2400" dirty="0">
                <a:ea typeface="ＭＳ Ｐゴシック" panose="020B0600070205080204" pitchFamily="34" charset="-128"/>
              </a:rPr>
              <a:t>Only a few degree rise in temperature is observed.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574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7BEDE20-2C8A-4616-AB44-E0439491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504" y="3890067"/>
            <a:ext cx="2889610" cy="199554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CEA10-5814-4005-81BE-25326F09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13" y="3735408"/>
            <a:ext cx="3850618" cy="235100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F70FE-F1F0-41DD-BA30-0A655688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Commercialization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6E20-BC8F-49A6-83FD-824B8CF1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4" descr="portabella-mushrooms-package">
            <a:extLst>
              <a:ext uri="{FF2B5EF4-FFF2-40B4-BE49-F238E27FC236}">
                <a16:creationId xmlns:a16="http://schemas.microsoft.com/office/drawing/2014/main" id="{86F196CD-1004-40C6-B0F5-DA0ABCCB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48" y="676275"/>
            <a:ext cx="3373052" cy="325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B9B16EE-D8FB-4147-A683-597E4B7C98B1}"/>
              </a:ext>
            </a:extLst>
          </p:cNvPr>
          <p:cNvSpPr>
            <a:spLocks/>
          </p:cNvSpPr>
          <p:nvPr/>
        </p:nvSpPr>
        <p:spPr bwMode="auto">
          <a:xfrm>
            <a:off x="533400" y="1421606"/>
            <a:ext cx="868942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B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Many major companies have introduced Vitamin D- </a:t>
            </a:r>
            <a:b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</a:b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enriched mushrooms into the market.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B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Post-treatment shelf life is good.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B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Creates an advantage for product sales.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8A4AEB-CE42-41AB-BEE3-8B576048016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94508" y="3351151"/>
            <a:ext cx="2235919" cy="26607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2" descr="C:\Users\user\AppData\Local\Microsoft\Windows\Temporary Internet Files\Content.Outlook\1GXZYLDI\vit-d_3oz_product-shot1 (2).jpg">
            <a:extLst>
              <a:ext uri="{FF2B5EF4-FFF2-40B4-BE49-F238E27FC236}">
                <a16:creationId xmlns:a16="http://schemas.microsoft.com/office/drawing/2014/main" id="{DE1CA928-F954-4B56-95F1-39FB631D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52" y="2655370"/>
            <a:ext cx="1727796" cy="352635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2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AB02-07F8-4CDC-A469-8A2DDA42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3893"/>
            <a:ext cx="10732912" cy="1042988"/>
          </a:xfrm>
        </p:spPr>
        <p:txBody>
          <a:bodyPr/>
          <a:lstStyle/>
          <a:p>
            <a:r>
              <a:rPr lang="en-US" dirty="0"/>
              <a:t>New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7DF64-1867-4D25-AC64-23227227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C69EE1-EC58-473D-8146-83321AF26092}"/>
              </a:ext>
            </a:extLst>
          </p:cNvPr>
          <p:cNvSpPr txBox="1">
            <a:spLocks/>
          </p:cNvSpPr>
          <p:nvPr/>
        </p:nvSpPr>
        <p:spPr bwMode="auto">
          <a:xfrm>
            <a:off x="468099" y="1214583"/>
            <a:ext cx="8029300" cy="44288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400" dirty="0"/>
              <a:t>Covid-19 and Vitamin D by Michael F. </a:t>
            </a:r>
            <a:r>
              <a:rPr lang="en-US" altLang="en-US" sz="2400" dirty="0" err="1"/>
              <a:t>Holick</a:t>
            </a:r>
            <a:r>
              <a:rPr lang="en-US" altLang="en-US" sz="2400" dirty="0"/>
              <a:t>, MD, PhD, Professor, Medicine; Boston University School of Medicine.	</a:t>
            </a:r>
          </a:p>
          <a:p>
            <a:pPr marL="273050"/>
            <a:r>
              <a:rPr lang="en-US" altLang="en-US" sz="2400" dirty="0"/>
              <a:t>Mushroom Shelf-Life Extension without Chemicals.</a:t>
            </a:r>
          </a:p>
          <a:p>
            <a:pPr marL="273050"/>
            <a:r>
              <a:rPr lang="en-US" altLang="en-US" sz="2400" dirty="0"/>
              <a:t>Batch Processing with New </a:t>
            </a:r>
            <a:r>
              <a:rPr lang="en-US" sz="2400" dirty="0"/>
              <a:t>Compact Integrated Pulsed Light System (CIXL).</a:t>
            </a:r>
          </a:p>
          <a:p>
            <a:pPr marL="273050"/>
            <a:r>
              <a:rPr lang="en-US" altLang="en-US" sz="2400" dirty="0"/>
              <a:t>Enhancing Powder Mushrooms with Vitamin D.</a:t>
            </a:r>
          </a:p>
          <a:p>
            <a:pPr marL="273050"/>
            <a:r>
              <a:rPr lang="en-US" altLang="en-US" sz="2400" dirty="0"/>
              <a:t>Lower Cost Equipment.</a:t>
            </a:r>
          </a:p>
          <a:p>
            <a:pPr marL="273050"/>
            <a:r>
              <a:rPr lang="en-US" altLang="en-US" sz="2400" dirty="0"/>
              <a:t>Pulsed Light Conveyor Treatment.</a:t>
            </a:r>
          </a:p>
          <a:p>
            <a:pPr marL="273050"/>
            <a:r>
              <a:rPr lang="en-US" altLang="en-US" sz="2400" dirty="0"/>
              <a:t>Floor Control With Pulsed Light.</a:t>
            </a:r>
          </a:p>
          <a:p>
            <a:pPr marL="273050"/>
            <a:r>
              <a:rPr lang="en-US" altLang="en-US" sz="2400" dirty="0"/>
              <a:t>Space and Air Sanitization with a High Dose of Sunlight.</a:t>
            </a:r>
          </a:p>
        </p:txBody>
      </p:sp>
      <p:pic>
        <p:nvPicPr>
          <p:cNvPr id="10" name="image14.jpeg">
            <a:extLst>
              <a:ext uri="{FF2B5EF4-FFF2-40B4-BE49-F238E27FC236}">
                <a16:creationId xmlns:a16="http://schemas.microsoft.com/office/drawing/2014/main" id="{B9378551-3894-4ABE-8F31-160DFFB07F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2676" y="2868754"/>
            <a:ext cx="2537719" cy="2774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D2A780-9E83-4590-B64B-F862ACCC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711" y="1015387"/>
            <a:ext cx="3295650" cy="1638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434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154-38FB-416F-BCB9-9DDEF766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Conclusions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31308-032C-42EF-AF7C-2F289367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39D3ED-91F3-44B2-80F4-62DA721DE83C}"/>
              </a:ext>
            </a:extLst>
          </p:cNvPr>
          <p:cNvSpPr txBox="1">
            <a:spLocks/>
          </p:cNvSpPr>
          <p:nvPr/>
        </p:nvSpPr>
        <p:spPr bwMode="auto">
          <a:xfrm>
            <a:off x="328044" y="1449770"/>
            <a:ext cx="5767956" cy="45312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400" dirty="0"/>
              <a:t>Vitamin D is an essential part of a healthy diet and commonly found in many foods. </a:t>
            </a:r>
          </a:p>
          <a:p>
            <a:pPr marL="273050"/>
            <a:r>
              <a:rPr lang="en-US" altLang="en-US" sz="2400" dirty="0"/>
              <a:t>High-energy pulses with short pulse durations reduce damage to the mushroom from heat.</a:t>
            </a:r>
          </a:p>
          <a:p>
            <a:pPr marL="273050"/>
            <a:r>
              <a:rPr lang="en-US" altLang="en-US" sz="2400" dirty="0"/>
              <a:t>The application is simple and being deployed commercially today.</a:t>
            </a:r>
          </a:p>
          <a:p>
            <a:pPr marL="273050"/>
            <a:r>
              <a:rPr lang="en-US" altLang="en-US" sz="2400" dirty="0"/>
              <a:t>XENON has the experience and expertise to be the technology facilitator.</a:t>
            </a:r>
          </a:p>
          <a:p>
            <a:pPr marL="273050"/>
            <a:endParaRPr lang="en-US" altLang="en-US" sz="2400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0595FFD-E052-4A34-AF60-645CD78B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7" y="898782"/>
            <a:ext cx="4039073" cy="3365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8C84E-62CD-4F61-979D-BF45368D2F6F}"/>
              </a:ext>
            </a:extLst>
          </p:cNvPr>
          <p:cNvSpPr txBox="1"/>
          <p:nvPr/>
        </p:nvSpPr>
        <p:spPr>
          <a:xfrm>
            <a:off x="6096000" y="4399560"/>
            <a:ext cx="576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/>
            <a:r>
              <a:rPr lang="en-US" altLang="en-US" sz="2200" b="1" i="1" dirty="0">
                <a:solidFill>
                  <a:srgbClr val="005BBB"/>
                </a:solidFill>
              </a:rPr>
              <a:t>Mushrooms, when flashed with XENON Pulsed Light, can generate more than 100% the daily value of Vitamin D within a single second.</a:t>
            </a:r>
          </a:p>
        </p:txBody>
      </p:sp>
    </p:spTree>
    <p:extLst>
      <p:ext uri="{BB962C8B-B14F-4D97-AF65-F5344CB8AC3E}">
        <p14:creationId xmlns:p14="http://schemas.microsoft.com/office/powerpoint/2010/main" val="370822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5A74-D65F-4967-A0FD-8ADE1845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7CA7FC-1B16-4A75-8F60-016371E7A98F}"/>
              </a:ext>
            </a:extLst>
          </p:cNvPr>
          <p:cNvSpPr txBox="1">
            <a:spLocks/>
          </p:cNvSpPr>
          <p:nvPr/>
        </p:nvSpPr>
        <p:spPr>
          <a:xfrm>
            <a:off x="914400" y="527510"/>
            <a:ext cx="11208774" cy="162098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Thanks for your time…</a:t>
            </a:r>
          </a:p>
          <a:p>
            <a:r>
              <a:rPr lang="en-US" sz="4000" dirty="0"/>
              <a:t>						… Any Questions?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06249A-D4A7-4C34-AE5D-A4750FA3B1D2}"/>
              </a:ext>
            </a:extLst>
          </p:cNvPr>
          <p:cNvSpPr txBox="1">
            <a:spLocks/>
          </p:cNvSpPr>
          <p:nvPr/>
        </p:nvSpPr>
        <p:spPr>
          <a:xfrm>
            <a:off x="308965" y="4204426"/>
            <a:ext cx="2639291" cy="17888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XENON</a:t>
            </a:r>
            <a:r>
              <a:rPr lang="en-US" sz="2000" dirty="0"/>
              <a:t> </a:t>
            </a:r>
            <a:r>
              <a:rPr lang="en-US" sz="2000" b="1" dirty="0"/>
              <a:t>Corporation</a:t>
            </a:r>
            <a:br>
              <a:rPr lang="en-US" sz="2000" dirty="0"/>
            </a:br>
            <a:r>
              <a:rPr lang="en-US" sz="2000" dirty="0"/>
              <a:t>37 Upton Drive, Wilmington, MA 01887</a:t>
            </a:r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xenoncorp.com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37C574F-4252-4393-8766-E6CF6DC0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2" y="5672673"/>
            <a:ext cx="320040" cy="275383"/>
          </a:xfrm>
          <a:prstGeom prst="rect">
            <a:avLst/>
          </a:prstGeom>
        </p:spPr>
      </p:pic>
      <p:pic>
        <p:nvPicPr>
          <p:cNvPr id="9" name="Picture 8" descr="LinkedIn">
            <a:hlinkClick r:id="rId5"/>
            <a:extLst>
              <a:ext uri="{FF2B5EF4-FFF2-40B4-BE49-F238E27FC236}">
                <a16:creationId xmlns:a16="http://schemas.microsoft.com/office/drawing/2014/main" id="{1D7D5747-DC75-4431-AA9E-B0E507D4E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2" y="5199959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YouTube">
            <a:hlinkClick r:id="rId7"/>
            <a:extLst>
              <a:ext uri="{FF2B5EF4-FFF2-40B4-BE49-F238E27FC236}">
                <a16:creationId xmlns:a16="http://schemas.microsoft.com/office/drawing/2014/main" id="{E20652A9-12CC-4299-BF95-84CD2AF11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6" y="5199959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0449E7-DCCE-4023-9170-89D0C3D2A2E8}"/>
              </a:ext>
            </a:extLst>
          </p:cNvPr>
          <p:cNvSpPr txBox="1"/>
          <p:nvPr/>
        </p:nvSpPr>
        <p:spPr>
          <a:xfrm>
            <a:off x="559945" y="5641014"/>
            <a:ext cx="366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marketing@xenoncorp.com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CB6C0FB-4994-4A27-839B-2545465BD2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57" y="4350145"/>
            <a:ext cx="2398878" cy="138396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0CDAF6D-6E5C-4CB8-A3CC-532DC5F28A20}"/>
              </a:ext>
            </a:extLst>
          </p:cNvPr>
          <p:cNvSpPr txBox="1">
            <a:spLocks/>
          </p:cNvSpPr>
          <p:nvPr/>
        </p:nvSpPr>
        <p:spPr>
          <a:xfrm>
            <a:off x="308965" y="3611103"/>
            <a:ext cx="3401406" cy="73904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Contact Us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5141FEC-372C-4819-A3EE-10926AC7E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03" y="1886960"/>
            <a:ext cx="5153247" cy="36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5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989923E-5FBC-4A94-9BBE-CD9BE6DD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299" y="1807713"/>
            <a:ext cx="10727402" cy="1750868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XENON Pulsed Light</a:t>
            </a:r>
            <a:br>
              <a:rPr lang="en-US" sz="4800" dirty="0"/>
            </a:br>
            <a:r>
              <a:rPr lang="en-US" sz="4800" dirty="0"/>
              <a:t>Increasing Vitamin D in Mushrooms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93C2CAA-FC1E-4882-9F2F-3BEA17BAA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13" y="-188884"/>
            <a:ext cx="3869280" cy="2232277"/>
          </a:xfrm>
          <a:prstGeom prst="rect">
            <a:avLst/>
          </a:prstGeom>
        </p:spPr>
      </p:pic>
      <p:pic>
        <p:nvPicPr>
          <p:cNvPr id="5" name="Picture 37">
            <a:extLst>
              <a:ext uri="{FF2B5EF4-FFF2-40B4-BE49-F238E27FC236}">
                <a16:creationId xmlns:a16="http://schemas.microsoft.com/office/drawing/2014/main" id="{CABDA270-D693-43E2-9885-B7F739EA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" y="3858546"/>
            <a:ext cx="3062083" cy="22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12">
            <a:extLst>
              <a:ext uri="{FF2B5EF4-FFF2-40B4-BE49-F238E27FC236}">
                <a16:creationId xmlns:a16="http://schemas.microsoft.com/office/drawing/2014/main" id="{DD6B6D0B-3B6B-438B-88D4-7FED5D349C34}"/>
              </a:ext>
            </a:extLst>
          </p:cNvPr>
          <p:cNvSpPr txBox="1">
            <a:spLocks/>
          </p:cNvSpPr>
          <p:nvPr/>
        </p:nvSpPr>
        <p:spPr>
          <a:xfrm>
            <a:off x="2982004" y="3948276"/>
            <a:ext cx="5605575" cy="16611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Presentation By CEO Louis Panico</a:t>
            </a:r>
          </a:p>
          <a:p>
            <a:pPr algn="ctr"/>
            <a:r>
              <a:rPr lang="en-US" sz="2400" dirty="0"/>
              <a:t>With Q&amp;A by</a:t>
            </a:r>
          </a:p>
          <a:p>
            <a:pPr algn="ctr"/>
            <a:r>
              <a:rPr lang="en-US" sz="2400"/>
              <a:t>VP of Emerging </a:t>
            </a:r>
            <a:r>
              <a:rPr lang="en-US" sz="2400" dirty="0"/>
              <a:t>Technologies, </a:t>
            </a:r>
            <a:br>
              <a:rPr lang="en-US" sz="2400" dirty="0"/>
            </a:br>
            <a:r>
              <a:rPr lang="en-US" sz="2400" dirty="0"/>
              <a:t>Joe Peirce</a:t>
            </a:r>
          </a:p>
        </p:txBody>
      </p:sp>
    </p:spTree>
    <p:extLst>
      <p:ext uri="{BB962C8B-B14F-4D97-AF65-F5344CB8AC3E}">
        <p14:creationId xmlns:p14="http://schemas.microsoft.com/office/powerpoint/2010/main" val="16932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vegetable, arranged&#10;&#10;Description automatically generated">
            <a:extLst>
              <a:ext uri="{FF2B5EF4-FFF2-40B4-BE49-F238E27FC236}">
                <a16:creationId xmlns:a16="http://schemas.microsoft.com/office/drawing/2014/main" id="{161B2158-3328-4756-A826-94BF0B796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52" y="797681"/>
            <a:ext cx="2191335" cy="146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40582-EA20-4ACF-9859-2B54E69E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26" y="490170"/>
            <a:ext cx="8981188" cy="615022"/>
          </a:xfrm>
        </p:spPr>
        <p:txBody>
          <a:bodyPr anchor="t">
            <a:noAutofit/>
          </a:bodyPr>
          <a:lstStyle/>
          <a:p>
            <a:r>
              <a:rPr lang="en-US" sz="4200" dirty="0"/>
              <a:t>ABOUT VITAMIN D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49552-3794-41AB-BA5E-141C6AC8D960}"/>
              </a:ext>
            </a:extLst>
          </p:cNvPr>
          <p:cNvSpPr txBox="1"/>
          <p:nvPr/>
        </p:nvSpPr>
        <p:spPr>
          <a:xfrm>
            <a:off x="30492" y="1276053"/>
            <a:ext cx="666677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Vitamin D is essential for good </a:t>
            </a:r>
            <a:br>
              <a:rPr lang="en-US" altLang="en-US" sz="2000" dirty="0"/>
            </a:br>
            <a:r>
              <a:rPr lang="en-US" altLang="en-US" sz="2000" dirty="0"/>
              <a:t>health.</a:t>
            </a:r>
          </a:p>
          <a:p>
            <a:pPr marL="330200" indent="-28575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Most countries have a problem with Vitamin D deficiency.</a:t>
            </a:r>
          </a:p>
          <a:p>
            <a:pPr marL="330200" indent="-28575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Vitamin D is generated by the skin when exposed to sunlight.</a:t>
            </a:r>
          </a:p>
          <a:p>
            <a:pPr marL="330200" indent="-28575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In places that do not get much sunlight or societies that spend time indoors, Vitamin D needs to be supplemented.</a:t>
            </a:r>
          </a:p>
          <a:p>
            <a:pPr marL="330200" indent="-28575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older we get, the more Vitamin D we require.</a:t>
            </a:r>
          </a:p>
          <a:p>
            <a:pPr marL="330200" indent="-28575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87350" indent="-342900" eaLnBrk="1" hangingPunct="1">
              <a:lnSpc>
                <a:spcPct val="90000"/>
              </a:lnSpc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Not many foods naturally contain Vitamin D and the quantity is small.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5A74-D65F-4967-A0FD-8ADE1845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15" name="Group 113">
            <a:extLst>
              <a:ext uri="{FF2B5EF4-FFF2-40B4-BE49-F238E27FC236}">
                <a16:creationId xmlns:a16="http://schemas.microsoft.com/office/drawing/2014/main" id="{33799044-1ACE-48D6-9FA1-917AD058B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49676"/>
              </p:ext>
            </p:extLst>
          </p:nvPr>
        </p:nvGraphicFramePr>
        <p:xfrm>
          <a:off x="6429050" y="1471905"/>
          <a:ext cx="5562600" cy="4110042"/>
        </p:xfrm>
        <a:graphic>
          <a:graphicData uri="http://schemas.openxmlformats.org/drawingml/2006/table">
            <a:tbl>
              <a:tblPr/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24"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Lactation</a:t>
                      </a: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mo.*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yrs.</a:t>
                      </a:r>
                      <a:br>
                        <a:rPr kumimoji="1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</a:br>
                      <a:endParaRPr kumimoji="1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yrs.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yrs.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yrs.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24"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&gt;70 yrs.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IU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305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5D2E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273050" marR="0" lvl="0" indent="-2286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mcg)</a:t>
                      </a:r>
                      <a:endParaRPr kumimoji="1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Text Box 365">
            <a:extLst>
              <a:ext uri="{FF2B5EF4-FFF2-40B4-BE49-F238E27FC236}">
                <a16:creationId xmlns:a16="http://schemas.microsoft.com/office/drawing/2014/main" id="{C61D1CE1-5272-4CAB-9163-7C7ADD03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23121"/>
            <a:ext cx="556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aseline="0" dirty="0">
                <a:latin typeface="Arial" panose="020B0604020202020204" pitchFamily="34" charset="0"/>
              </a:rPr>
              <a:t>Recommended Daily Allowance for Vitamin D</a:t>
            </a:r>
          </a:p>
        </p:txBody>
      </p:sp>
      <p:sp>
        <p:nvSpPr>
          <p:cNvPr id="22" name="Text Box 366">
            <a:extLst>
              <a:ext uri="{FF2B5EF4-FFF2-40B4-BE49-F238E27FC236}">
                <a16:creationId xmlns:a16="http://schemas.microsoft.com/office/drawing/2014/main" id="{554FB2DE-F48B-4B28-B0BB-F249C567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560" y="5581947"/>
            <a:ext cx="305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baseline="0" dirty="0">
                <a:latin typeface="Arial" panose="020B0604020202020204" pitchFamily="34" charset="0"/>
              </a:rPr>
              <a:t>Source : NIH Office of dietary supplement</a:t>
            </a:r>
            <a:r>
              <a:rPr kumimoji="0" lang="en-US" altLang="en-US" sz="1800" baseline="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60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799A-E346-4189-99A2-060977DA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8981"/>
            <a:ext cx="10732912" cy="884519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Vitamin D</a:t>
            </a:r>
            <a:r>
              <a:rPr lang="en-US" altLang="en-US" sz="4800" baseline="-25000" dirty="0"/>
              <a:t>2</a:t>
            </a:r>
            <a:endParaRPr lang="en-US" sz="40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4BCB-AB31-40A8-B56A-DA698C7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9FF62-E645-47CE-A00A-6A0FEDDB5004}"/>
              </a:ext>
            </a:extLst>
          </p:cNvPr>
          <p:cNvSpPr txBox="1"/>
          <p:nvPr/>
        </p:nvSpPr>
        <p:spPr>
          <a:xfrm>
            <a:off x="5652654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FF37855C-56FA-4996-926C-44D891766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23" y="941240"/>
            <a:ext cx="4392296" cy="23279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5605D9F-88AC-4EEE-9AA0-EF8B2121552E}"/>
              </a:ext>
            </a:extLst>
          </p:cNvPr>
          <p:cNvSpPr txBox="1">
            <a:spLocks/>
          </p:cNvSpPr>
          <p:nvPr/>
        </p:nvSpPr>
        <p:spPr bwMode="auto">
          <a:xfrm>
            <a:off x="514808" y="1793706"/>
            <a:ext cx="4496972" cy="3329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400" dirty="0"/>
              <a:t>There are many types of Vitamin D the two major forms are Vitamin D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and Vitamin D</a:t>
            </a:r>
            <a:r>
              <a:rPr lang="en-US" altLang="en-US" sz="2400" baseline="-25000" dirty="0"/>
              <a:t>3.</a:t>
            </a:r>
          </a:p>
          <a:p>
            <a:pPr marL="273050"/>
            <a:r>
              <a:rPr lang="en-US" altLang="en-US" sz="2400" dirty="0"/>
              <a:t>Vitamin D is a group of </a:t>
            </a:r>
            <a:r>
              <a:rPr lang="en-US" altLang="en-US" sz="2400" dirty="0" err="1"/>
              <a:t>secosteroids</a:t>
            </a:r>
            <a:r>
              <a:rPr lang="en-US" altLang="en-US" sz="2400" dirty="0"/>
              <a:t>.</a:t>
            </a:r>
          </a:p>
          <a:p>
            <a:pPr marL="273050"/>
            <a:r>
              <a:rPr lang="en-US" altLang="en-US" sz="2400" dirty="0"/>
              <a:t>Vitamin D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Formula C</a:t>
            </a:r>
            <a:r>
              <a:rPr lang="en-US" altLang="en-US" sz="2400" baseline="-25000" dirty="0"/>
              <a:t>28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44</a:t>
            </a:r>
            <a:r>
              <a:rPr lang="en-US" altLang="en-US" sz="2400" dirty="0"/>
              <a:t>O.</a:t>
            </a:r>
          </a:p>
          <a:p>
            <a:pPr marL="273050"/>
            <a:r>
              <a:rPr lang="en-US" altLang="en-US" sz="2400" dirty="0"/>
              <a:t>Chemical Name Ergocalciferol.</a:t>
            </a:r>
          </a:p>
          <a:p>
            <a:pPr marL="273050">
              <a:buFont typeface="Wingdings" panose="05000000000000000000" pitchFamily="2" charset="2"/>
              <a:buNone/>
            </a:pPr>
            <a:endParaRPr lang="en-US" altLang="en-US" sz="2400" baseline="-25000" dirty="0"/>
          </a:p>
        </p:txBody>
      </p:sp>
      <p:pic>
        <p:nvPicPr>
          <p:cNvPr id="11" name="Picture 5" descr="File:Ergocalciferol.svg">
            <a:hlinkClick r:id="rId3"/>
            <a:extLst>
              <a:ext uri="{FF2B5EF4-FFF2-40B4-BE49-F238E27FC236}">
                <a16:creationId xmlns:a16="http://schemas.microsoft.com/office/drawing/2014/main" id="{723D0034-9CDB-4B05-9AC4-3EE70C28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22" y="815291"/>
            <a:ext cx="4496972" cy="43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A45C2B4-33AD-4599-B902-90BB47E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64" y="5265791"/>
            <a:ext cx="2859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aseline="0" dirty="0">
                <a:latin typeface="Arial" panose="020B0604020202020204" pitchFamily="34" charset="0"/>
              </a:rPr>
              <a:t>Ergocalciferol (Vitamin D</a:t>
            </a:r>
            <a:r>
              <a:rPr kumimoji="0" lang="en-US" altLang="en-US" sz="1800" baseline="-25000" dirty="0">
                <a:latin typeface="Arial" panose="020B0604020202020204" pitchFamily="34" charset="0"/>
              </a:rPr>
              <a:t>2</a:t>
            </a:r>
            <a:r>
              <a:rPr kumimoji="0" lang="en-US" altLang="en-US" sz="1800" baseline="0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44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5A74-D65F-4967-A0FD-8ADE1845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BF5455-5E70-48D3-A6AC-215484FA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3400"/>
            <a:ext cx="3483954" cy="1702838"/>
          </a:xfrm>
        </p:spPr>
        <p:txBody>
          <a:bodyPr>
            <a:normAutofit/>
          </a:bodyPr>
          <a:lstStyle/>
          <a:p>
            <a:r>
              <a:rPr lang="en-US" sz="4000" b="1" dirty="0"/>
              <a:t>Mushrooms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CFE80B6-E071-4A19-B8BF-63369161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" y="3097658"/>
            <a:ext cx="9430827" cy="29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A8703E18-4212-4397-939B-16465B3582B9}"/>
              </a:ext>
            </a:extLst>
          </p:cNvPr>
          <p:cNvSpPr txBox="1">
            <a:spLocks/>
          </p:cNvSpPr>
          <p:nvPr/>
        </p:nvSpPr>
        <p:spPr bwMode="auto">
          <a:xfrm>
            <a:off x="487580" y="1394820"/>
            <a:ext cx="8586082" cy="2985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200" dirty="0"/>
              <a:t>Mushrooms and other fungi contain an important precursor to D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</a:t>
            </a:r>
            <a:r>
              <a:rPr lang="en-US" altLang="en-US" sz="2200" dirty="0"/>
              <a:t> Ergosterol.</a:t>
            </a:r>
          </a:p>
          <a:p>
            <a:pPr marL="273050"/>
            <a:r>
              <a:rPr lang="en-US" altLang="en-US" sz="2200" dirty="0"/>
              <a:t>When exposed to UV Light Ergosterol converts to Ergocalciferol.</a:t>
            </a:r>
          </a:p>
          <a:p>
            <a:pPr marL="273050"/>
            <a:r>
              <a:rPr lang="en-US" altLang="en-US" sz="2200" dirty="0"/>
              <a:t>A large amount of Vitamin D can be produced.</a:t>
            </a:r>
          </a:p>
        </p:txBody>
      </p:sp>
      <p:pic>
        <p:nvPicPr>
          <p:cNvPr id="17" name="Picture 5" descr="mushroom2">
            <a:extLst>
              <a:ext uri="{FF2B5EF4-FFF2-40B4-BE49-F238E27FC236}">
                <a16:creationId xmlns:a16="http://schemas.microsoft.com/office/drawing/2014/main" id="{45C870C3-7AB0-45DE-8B8D-08BB2CCC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4" y="3596860"/>
            <a:ext cx="220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Mushroom1">
            <a:extLst>
              <a:ext uri="{FF2B5EF4-FFF2-40B4-BE49-F238E27FC236}">
                <a16:creationId xmlns:a16="http://schemas.microsoft.com/office/drawing/2014/main" id="{DC0DBB96-E72F-4C4B-85D9-91A60527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47" y="1247956"/>
            <a:ext cx="23352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08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16EA-93C1-4E70-82BC-5C020087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4" y="615196"/>
            <a:ext cx="10732912" cy="1042988"/>
          </a:xfrm>
        </p:spPr>
        <p:txBody>
          <a:bodyPr anchor="t">
            <a:normAutofit fontScale="90000"/>
          </a:bodyPr>
          <a:lstStyle/>
          <a:p>
            <a:r>
              <a:rPr lang="en-US" altLang="en-US" dirty="0"/>
              <a:t>Vitamin D in Mushrooms Enhanced with Pulsed Light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17B2F-5FB3-4D9A-B614-3DEFF6BB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45182"/>
            <a:ext cx="7626684" cy="461414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25475-05DF-495A-9777-564B0560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F6E6287A-5A5A-4579-8EE6-98D2CEE9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650" y="1336002"/>
            <a:ext cx="360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5D2E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baseline="0" dirty="0">
                <a:latin typeface="Arial" panose="020B0604020202020204" pitchFamily="34" charset="0"/>
              </a:rPr>
              <a:t>Dietary Sources of Vitamin 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EC185-F1D5-42DB-BC40-81D602B75066}"/>
              </a:ext>
            </a:extLst>
          </p:cNvPr>
          <p:cNvSpPr/>
          <p:nvPr/>
        </p:nvSpPr>
        <p:spPr>
          <a:xfrm>
            <a:off x="8750105" y="2152357"/>
            <a:ext cx="153263" cy="197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358BD62-C9F3-487A-8615-7545C5144FED}"/>
              </a:ext>
            </a:extLst>
          </p:cNvPr>
          <p:cNvSpPr txBox="1">
            <a:spLocks/>
          </p:cNvSpPr>
          <p:nvPr/>
        </p:nvSpPr>
        <p:spPr>
          <a:xfrm>
            <a:off x="729544" y="624181"/>
            <a:ext cx="10732912" cy="8376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dirty="0"/>
              <a:t>Enhancement is Easy</a:t>
            </a:r>
            <a:endParaRPr lang="en-US" sz="3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5A74-D65F-4967-A0FD-8ADE1845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457951"/>
            <a:ext cx="939800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59B5BB-5176-4FF0-9D2B-DD24B41D2A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6E73CD-7BB9-44DB-8128-B89871417180}"/>
              </a:ext>
            </a:extLst>
          </p:cNvPr>
          <p:cNvSpPr txBox="1">
            <a:spLocks/>
          </p:cNvSpPr>
          <p:nvPr/>
        </p:nvSpPr>
        <p:spPr bwMode="auto">
          <a:xfrm>
            <a:off x="385490" y="1470016"/>
            <a:ext cx="6592496" cy="4467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400" dirty="0"/>
              <a:t>Convenient. Can be done post harvest.</a:t>
            </a:r>
          </a:p>
          <a:p>
            <a:pPr marL="273050"/>
            <a:r>
              <a:rPr lang="en-US" altLang="en-US" sz="2400" dirty="0"/>
              <a:t>Flexible. Usually done before packaging.</a:t>
            </a:r>
          </a:p>
          <a:p>
            <a:pPr marL="273050"/>
            <a:r>
              <a:rPr lang="en-US" altLang="en-US" sz="2400" dirty="0"/>
              <a:t>Simple. Requires installation of a Flash lamp system on a conveyor line.</a:t>
            </a:r>
          </a:p>
          <a:p>
            <a:pPr marL="273050"/>
            <a:r>
              <a:rPr lang="en-US" altLang="en-US" sz="2400" dirty="0"/>
              <a:t>Fast. Requires 1 to 3 pulses from flash lamp which can be delivered in less than a second.</a:t>
            </a:r>
          </a:p>
          <a:p>
            <a:pPr marL="273050"/>
            <a:r>
              <a:rPr lang="en-US" altLang="en-US" sz="2400" dirty="0"/>
              <a:t>Chemical-free enhancement; no additives.</a:t>
            </a:r>
          </a:p>
          <a:p>
            <a:pPr marL="273050"/>
            <a:r>
              <a:rPr lang="en-US" altLang="en-US" sz="2400" dirty="0"/>
              <a:t>Process takes place in air. </a:t>
            </a:r>
          </a:p>
          <a:p>
            <a:pPr marL="273050"/>
            <a:r>
              <a:rPr lang="en-US" altLang="en-US" sz="2400" dirty="0"/>
              <a:t>A large amount of Vitamin D can be produced when exposed to Pulsed Light.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57CC11F-9307-4B3F-89AB-31B25768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53" y="1042988"/>
            <a:ext cx="2954338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82E53-2979-4102-938A-2A422C9C1EF5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86" y="3703692"/>
            <a:ext cx="4556760" cy="21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749514-8381-418B-B77E-77F73332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098" y="1216041"/>
            <a:ext cx="6907237" cy="478875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BF651-BA9A-48E4-B910-86D36B5E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F0A29-B4F2-4345-BA3C-2CBE6EE0C4D0}"/>
              </a:ext>
            </a:extLst>
          </p:cNvPr>
          <p:cNvSpPr txBox="1">
            <a:spLocks/>
          </p:cNvSpPr>
          <p:nvPr/>
        </p:nvSpPr>
        <p:spPr>
          <a:xfrm>
            <a:off x="914400" y="665995"/>
            <a:ext cx="10732912" cy="8376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dirty="0"/>
              <a:t>Ease of Implementation into Production Line</a:t>
            </a:r>
            <a:endParaRPr lang="en-US" sz="38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830E-4B8D-4BFB-B8BE-6D469C1AD9B0}"/>
              </a:ext>
            </a:extLst>
          </p:cNvPr>
          <p:cNvSpPr txBox="1"/>
          <p:nvPr/>
        </p:nvSpPr>
        <p:spPr>
          <a:xfrm>
            <a:off x="0" y="1523696"/>
            <a:ext cx="500809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7520" marR="532765" indent="-285750">
              <a:spcBef>
                <a:spcPts val="5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lamp housing is mounted over a user-designed tunnel as the mushrooms are moved under the flashing lamp in a mushroom till on a conveyor belt.</a:t>
            </a:r>
          </a:p>
          <a:p>
            <a:pPr marL="477520" marR="583565" indent="-285750">
              <a:spcBef>
                <a:spcPts val="9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lamp generates high-energy light pulses with a wavelength that approximates that of sunlight. </a:t>
            </a:r>
          </a:p>
          <a:p>
            <a:pPr marL="477520" marR="583565" indent="-285750">
              <a:spcBef>
                <a:spcPts val="9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controller unit provides all power for the flashlamp as well as controls the light pulse shape, pulse energy and pulse rate. </a:t>
            </a:r>
          </a:p>
          <a:p>
            <a:pPr marL="477520" marR="583565" indent="-285750">
              <a:spcBef>
                <a:spcPts val="98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5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1904-C2FB-4F6A-B108-EA139811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XENON Pulsed Light?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BC24D-C60C-486D-B9DE-194D0336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B5BB-5176-4FF0-9D2B-DD24B41D2A9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E6F3C6-76CA-4044-AF30-8AC65C03826D}"/>
              </a:ext>
            </a:extLst>
          </p:cNvPr>
          <p:cNvSpPr txBox="1">
            <a:spLocks/>
          </p:cNvSpPr>
          <p:nvPr/>
        </p:nvSpPr>
        <p:spPr bwMode="auto">
          <a:xfrm>
            <a:off x="579267" y="1581151"/>
            <a:ext cx="5560717" cy="487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en-US" altLang="en-US" sz="2000" dirty="0"/>
              <a:t>Delivers lots of Photons fast.</a:t>
            </a:r>
          </a:p>
          <a:p>
            <a:pPr marL="273050"/>
            <a:r>
              <a:rPr lang="en-US" altLang="en-US" sz="2000" dirty="0"/>
              <a:t>High-peak power, fast pulse leads to greater penetration depth.</a:t>
            </a:r>
          </a:p>
          <a:p>
            <a:pPr marL="273050"/>
            <a:r>
              <a:rPr lang="en-US" altLang="en-US" sz="2000" dirty="0"/>
              <a:t>Short-pulse duration, mercury-free means very little temperature rise.</a:t>
            </a:r>
          </a:p>
          <a:p>
            <a:pPr marL="547688" lvl="1" indent="-182563">
              <a:buFont typeface="Wingdings" panose="05000000000000000000" pitchFamily="2" charset="2"/>
              <a:buChar char="ü"/>
            </a:pPr>
            <a:r>
              <a:rPr lang="en-US" altLang="en-US" sz="2000" dirty="0"/>
              <a:t> We don’t cook the food.</a:t>
            </a:r>
          </a:p>
          <a:p>
            <a:pPr marL="547688" lvl="1" indent="-182563">
              <a:buFont typeface="Wingdings" panose="05000000000000000000" pitchFamily="2" charset="2"/>
              <a:buChar char="ü"/>
            </a:pPr>
            <a:r>
              <a:rPr lang="en-US" altLang="en-US" sz="2000" dirty="0"/>
              <a:t> Allow plenty of time for cooling.</a:t>
            </a:r>
          </a:p>
          <a:p>
            <a:pPr marL="273050" indent="-228600" eaLnBrk="1" hangingPunct="1"/>
            <a:r>
              <a:rPr lang="en-US" altLang="en-US" sz="2000" dirty="0"/>
              <a:t>Complete spectrum in close proximity to sunlight. Used to test solar panels.</a:t>
            </a:r>
          </a:p>
          <a:p>
            <a:pPr marL="273050" indent="-228600" eaLnBrk="1" hangingPunct="1"/>
            <a:r>
              <a:rPr lang="en-US" altLang="en-US" sz="2000" dirty="0"/>
              <a:t>FDA Approved for food processing.</a:t>
            </a:r>
          </a:p>
          <a:p>
            <a:pPr marL="273050" indent="-228600" eaLnBrk="1" hangingPunct="1"/>
            <a:r>
              <a:rPr lang="en-US" altLang="en-US" sz="2000" dirty="0"/>
              <a:t>Instant on/off for enhanced process control.</a:t>
            </a:r>
          </a:p>
          <a:p>
            <a:pPr marL="273050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94181F0-E907-4FDB-8FE4-B6184772A1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3578" y="588231"/>
            <a:ext cx="3464473" cy="2615762"/>
            <a:chOff x="3692" y="2507"/>
            <a:chExt cx="1841" cy="1390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FC71043F-6C0B-4467-A547-D5F249AE2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2751"/>
              <a:ext cx="29" cy="108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40FAB372-43C2-478B-AE7C-8362BC7FD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2" y="2507"/>
              <a:ext cx="6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93E778CC-CBDE-463D-8B55-2A1C00B27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828"/>
              <a:ext cx="1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18C263D6-D6D2-487B-AAB4-39878315E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3736"/>
              <a:ext cx="1360" cy="92"/>
            </a:xfrm>
            <a:prstGeom prst="rect">
              <a:avLst/>
            </a:prstGeom>
            <a:solidFill>
              <a:srgbClr val="FF0000">
                <a:alpha val="5803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77444379-F56F-4747-9739-DAC17A6B1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3897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705EA0C-CE57-42FB-BA05-880C7F5F4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745"/>
              <a:ext cx="29" cy="108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9E7EEF4C-7684-40B6-BB12-9F57A11B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2745"/>
              <a:ext cx="29" cy="108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D761BAC3-35B0-40A0-82A2-44406319F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2774"/>
              <a:ext cx="3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Cooling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BC9740ED-12BA-473A-B27F-74BCC0D6F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1" y="2757"/>
              <a:ext cx="3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Cooling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17" name="Text Box 27">
              <a:extLst>
                <a:ext uri="{FF2B5EF4-FFF2-40B4-BE49-F238E27FC236}">
                  <a16:creationId xmlns:a16="http://schemas.microsoft.com/office/drawing/2014/main" id="{E134EB0C-C4B8-4722-A0F9-0BFC8C82F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" y="2757"/>
              <a:ext cx="3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65D2E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Cooling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900" baseline="0">
                  <a:latin typeface="Arial" panose="020B0604020202020204" pitchFamily="34" charset="0"/>
                </a:rPr>
                <a:t>Time</a:t>
              </a:r>
            </a:p>
          </p:txBody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92A7DE63-4946-4539-9CD3-88318DC4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16" y="3203993"/>
            <a:ext cx="4724399" cy="2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0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6">
      <a:dk1>
        <a:sysClr val="windowText" lastClr="000000"/>
      </a:dk1>
      <a:lt1>
        <a:sysClr val="window" lastClr="FFFFFF"/>
      </a:lt1>
      <a:dk2>
        <a:srgbClr val="005BBB"/>
      </a:dk2>
      <a:lt2>
        <a:srgbClr val="EAEAEA"/>
      </a:lt2>
      <a:accent1>
        <a:srgbClr val="FDC82F"/>
      </a:accent1>
      <a:accent2>
        <a:srgbClr val="5BC6E8"/>
      </a:accent2>
      <a:accent3>
        <a:srgbClr val="C9DD03"/>
      </a:accent3>
      <a:accent4>
        <a:srgbClr val="005BBB"/>
      </a:accent4>
      <a:accent5>
        <a:srgbClr val="FFA100"/>
      </a:accent5>
      <a:accent6>
        <a:srgbClr val="89A8E0"/>
      </a:accent6>
      <a:hlink>
        <a:srgbClr val="005BBB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Xenon Corp Template_v2" id="{2F2D2541-0BA1-4B47-A95B-B014EC8B5279}" vid="{44D5B2B5-A995-49A1-883E-A563BCE88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977</Words>
  <Application>Microsoft Office PowerPoint</Application>
  <PresentationFormat>Widescreen</PresentationFormat>
  <Paragraphs>162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Eras Demi ITC</vt:lpstr>
      <vt:lpstr>Tahoma</vt:lpstr>
      <vt:lpstr>Wingdings</vt:lpstr>
      <vt:lpstr>Office Theme</vt:lpstr>
      <vt:lpstr>  XENON Pulsed Light Increasing Vitamin D in Mushrooms</vt:lpstr>
      <vt:lpstr>XENON Pulsed Light Increasing Vitamin D in Mushrooms</vt:lpstr>
      <vt:lpstr>ABOUT VITAMIN D  </vt:lpstr>
      <vt:lpstr>Vitamin D2</vt:lpstr>
      <vt:lpstr>Mushrooms </vt:lpstr>
      <vt:lpstr>Vitamin D in Mushrooms Enhanced with Pulsed Light</vt:lpstr>
      <vt:lpstr>PowerPoint Presentation</vt:lpstr>
      <vt:lpstr>PowerPoint Presentation</vt:lpstr>
      <vt:lpstr>Why XENON Pulsed Light?</vt:lpstr>
      <vt:lpstr>Testing </vt:lpstr>
      <vt:lpstr>Temperature Rise Study</vt:lpstr>
      <vt:lpstr>Commercialization</vt:lpstr>
      <vt:lpstr>New Developments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Team</dc:title>
  <dc:creator>Becky Campbell</dc:creator>
  <cp:lastModifiedBy>tom marshall</cp:lastModifiedBy>
  <cp:revision>203</cp:revision>
  <dcterms:created xsi:type="dcterms:W3CDTF">2021-01-07T18:47:48Z</dcterms:created>
  <dcterms:modified xsi:type="dcterms:W3CDTF">2021-05-26T18:50:21Z</dcterms:modified>
</cp:coreProperties>
</file>